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97" r:id="rId2"/>
    <p:sldId id="311" r:id="rId3"/>
    <p:sldId id="260" r:id="rId4"/>
    <p:sldId id="298" r:id="rId5"/>
    <p:sldId id="261" r:id="rId6"/>
    <p:sldId id="269" r:id="rId7"/>
    <p:sldId id="274" r:id="rId8"/>
    <p:sldId id="300" r:id="rId9"/>
    <p:sldId id="277" r:id="rId10"/>
    <p:sldId id="279" r:id="rId11"/>
    <p:sldId id="301" r:id="rId12"/>
    <p:sldId id="302" r:id="rId13"/>
    <p:sldId id="303" r:id="rId14"/>
    <p:sldId id="304" r:id="rId15"/>
    <p:sldId id="305" r:id="rId16"/>
    <p:sldId id="306" r:id="rId17"/>
    <p:sldId id="307" r:id="rId18"/>
    <p:sldId id="308" r:id="rId19"/>
    <p:sldId id="309" r:id="rId20"/>
    <p:sldId id="310" r:id="rId21"/>
    <p:sldId id="296" r:id="rId22"/>
  </p:sldIdLst>
  <p:sldSz cx="12192000" cy="6858000"/>
  <p:notesSz cx="6858000" cy="9144000"/>
  <p:embeddedFontLst>
    <p:embeddedFont>
      <p:font typeface="Roboto" panose="020B0604020202020204" charset="0"/>
      <p:regular r:id="rId24"/>
      <p:bold r:id="rId25"/>
      <p:italic r:id="rId26"/>
      <p:boldItalic r:id="rId27"/>
    </p:embeddedFont>
    <p:embeddedFont>
      <p:font typeface="Calibri Light" panose="020F0302020204030204" pitchFamily="34" charset="0"/>
      <p:regular r:id="rId28"/>
      <p:italic r:id="rId29"/>
    </p:embeddedFon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20" y="3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8"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linkedin.com/in/madhu-deepika-oruganti-5158b0193/"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32080"/>
            <a:ext cx="12191999" cy="6827519"/>
          </a:xfrm>
          <a:prstGeom prst="rect">
            <a:avLst/>
          </a:prstGeom>
        </p:spPr>
      </p:pic>
      <p:sp>
        <p:nvSpPr>
          <p:cNvPr id="4"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5" name="Google Shape;99;p2"/>
          <p:cNvPicPr preferRelativeResize="0"/>
          <p:nvPr/>
        </p:nvPicPr>
        <p:blipFill rotWithShape="1">
          <a:blip r:embed="rId3">
            <a:alphaModFix/>
          </a:blip>
          <a:srcRect/>
          <a:stretch/>
        </p:blipFill>
        <p:spPr>
          <a:xfrm>
            <a:off x="14086508" y="11637873"/>
            <a:ext cx="158226" cy="163709"/>
          </a:xfrm>
          <a:prstGeom prst="rect">
            <a:avLst/>
          </a:prstGeom>
          <a:noFill/>
          <a:ln>
            <a:noFill/>
          </a:ln>
        </p:spPr>
      </p:pic>
      <p:pic>
        <p:nvPicPr>
          <p:cNvPr id="6" name="Picture 2" descr="360DigiTMG Reviews - 52 Reviews of 360digitmg.com | Sitejab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1055178" y="4239666"/>
            <a:ext cx="10284843" cy="2341067"/>
          </a:xfrm>
          <a:prstGeom prst="rect">
            <a:avLst/>
          </a:prstGeom>
        </p:spPr>
      </p:pic>
    </p:spTree>
    <p:extLst>
      <p:ext uri="{BB962C8B-B14F-4D97-AF65-F5344CB8AC3E}">
        <p14:creationId xmlns:p14="http://schemas.microsoft.com/office/powerpoint/2010/main" val="2350315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4961" y="6073525"/>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0" y="802641"/>
            <a:ext cx="10932160" cy="536349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Return analysis</a:t>
            </a:r>
            <a:endParaRPr lang="en-IN" dirty="0"/>
          </a:p>
        </p:txBody>
      </p:sp>
      <p:pic>
        <p:nvPicPr>
          <p:cNvPr id="3" name="Picture 2"/>
          <p:cNvPicPr>
            <a:picLocks noChangeAspect="1"/>
          </p:cNvPicPr>
          <p:nvPr/>
        </p:nvPicPr>
        <p:blipFill>
          <a:blip r:embed="rId2"/>
          <a:stretch>
            <a:fillRect/>
          </a:stretch>
        </p:blipFill>
        <p:spPr>
          <a:xfrm>
            <a:off x="228600" y="934721"/>
            <a:ext cx="11689080" cy="5349989"/>
          </a:xfrm>
          <a:prstGeom prst="rect">
            <a:avLst/>
          </a:prstGeom>
        </p:spPr>
      </p:pic>
      <p:pic>
        <p:nvPicPr>
          <p:cNvPr id="4" name="Picture 3"/>
          <p:cNvPicPr>
            <a:picLocks noChangeAspect="1"/>
          </p:cNvPicPr>
          <p:nvPr/>
        </p:nvPicPr>
        <p:blipFill>
          <a:blip r:embed="rId3"/>
          <a:stretch>
            <a:fillRect/>
          </a:stretch>
        </p:blipFill>
        <p:spPr>
          <a:xfrm>
            <a:off x="9911898" y="6047680"/>
            <a:ext cx="2280102" cy="810838"/>
          </a:xfrm>
          <a:prstGeom prst="rect">
            <a:avLst/>
          </a:prstGeom>
        </p:spPr>
      </p:pic>
    </p:spTree>
    <p:extLst>
      <p:ext uri="{BB962C8B-B14F-4D97-AF65-F5344CB8AC3E}">
        <p14:creationId xmlns:p14="http://schemas.microsoft.com/office/powerpoint/2010/main" val="3816981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architecture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822959"/>
            <a:ext cx="10596879" cy="5576333"/>
          </a:xfrm>
          <a:prstGeom prst="rect">
            <a:avLst/>
          </a:prstGeom>
        </p:spPr>
      </p:pic>
      <p:pic>
        <p:nvPicPr>
          <p:cNvPr id="4" name="Picture 3"/>
          <p:cNvPicPr>
            <a:picLocks noChangeAspect="1"/>
          </p:cNvPicPr>
          <p:nvPr/>
        </p:nvPicPr>
        <p:blipFill>
          <a:blip r:embed="rId3"/>
          <a:stretch>
            <a:fillRect/>
          </a:stretch>
        </p:blipFill>
        <p:spPr>
          <a:xfrm>
            <a:off x="9690509" y="5787101"/>
            <a:ext cx="2280102" cy="810838"/>
          </a:xfrm>
          <a:prstGeom prst="rect">
            <a:avLst/>
          </a:prstGeom>
        </p:spPr>
      </p:pic>
    </p:spTree>
    <p:extLst>
      <p:ext uri="{BB962C8B-B14F-4D97-AF65-F5344CB8AC3E}">
        <p14:creationId xmlns:p14="http://schemas.microsoft.com/office/powerpoint/2010/main" val="1891000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298756284"/>
              </p:ext>
            </p:extLst>
          </p:nvPr>
        </p:nvGraphicFramePr>
        <p:xfrm>
          <a:off x="228600" y="1015234"/>
          <a:ext cx="4241800" cy="5010150"/>
        </p:xfrm>
        <a:graphic>
          <a:graphicData uri="http://schemas.openxmlformats.org/drawingml/2006/table">
            <a:tbl>
              <a:tblPr firstRow="1" firstCol="1" bandRow="1">
                <a:tableStyleId>{2C2D7396-3E8A-4C48-A43C-EBEA59809495}</a:tableStyleId>
              </a:tblPr>
              <a:tblGrid>
                <a:gridCol w="2120900">
                  <a:extLst>
                    <a:ext uri="{9D8B030D-6E8A-4147-A177-3AD203B41FA5}">
                      <a16:colId xmlns:a16="http://schemas.microsoft.com/office/drawing/2014/main" val="2417276845"/>
                    </a:ext>
                  </a:extLst>
                </a:gridCol>
                <a:gridCol w="2120900">
                  <a:extLst>
                    <a:ext uri="{9D8B030D-6E8A-4147-A177-3AD203B41FA5}">
                      <a16:colId xmlns:a16="http://schemas.microsoft.com/office/drawing/2014/main" val="1286512224"/>
                    </a:ext>
                  </a:extLst>
                </a:gridCol>
              </a:tblGrid>
              <a:tr h="580327">
                <a:tc>
                  <a:txBody>
                    <a:bodyPr/>
                    <a:lstStyle/>
                    <a:p>
                      <a:pPr algn="ctr">
                        <a:lnSpc>
                          <a:spcPct val="107000"/>
                        </a:lnSpc>
                        <a:spcAft>
                          <a:spcPts val="0"/>
                        </a:spcAft>
                      </a:pPr>
                      <a:r>
                        <a:rPr lang="en-US" sz="1600" b="1" dirty="0">
                          <a:effectLst/>
                          <a:latin typeface="+mj-lt"/>
                        </a:rPr>
                        <a:t>MODEL</a:t>
                      </a:r>
                      <a:endParaRPr lang="en-IN" sz="11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600" b="1">
                          <a:effectLst/>
                          <a:latin typeface="+mj-lt"/>
                        </a:rPr>
                        <a:t>MAPE %</a:t>
                      </a:r>
                      <a:endParaRPr lang="en-IN" sz="1100" b="1">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2920041"/>
                  </a:ext>
                </a:extLst>
              </a:tr>
              <a:tr h="398984">
                <a:tc>
                  <a:txBody>
                    <a:bodyPr/>
                    <a:lstStyle/>
                    <a:p>
                      <a:pPr algn="ctr">
                        <a:lnSpc>
                          <a:spcPct val="107000"/>
                        </a:lnSpc>
                        <a:spcAft>
                          <a:spcPts val="0"/>
                        </a:spcAft>
                      </a:pPr>
                      <a:r>
                        <a:rPr lang="en-IN" sz="1400" b="1" dirty="0">
                          <a:effectLst/>
                          <a:latin typeface="+mj-lt"/>
                        </a:rPr>
                        <a:t>ARIMA</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a:effectLst/>
                          <a:latin typeface="+mj-lt"/>
                        </a:rPr>
                        <a:t>1.06%</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90411"/>
                  </a:ext>
                </a:extLst>
              </a:tr>
              <a:tr h="398984">
                <a:tc>
                  <a:txBody>
                    <a:bodyPr/>
                    <a:lstStyle/>
                    <a:p>
                      <a:pPr algn="ctr">
                        <a:lnSpc>
                          <a:spcPct val="107000"/>
                        </a:lnSpc>
                        <a:spcAft>
                          <a:spcPts val="0"/>
                        </a:spcAft>
                      </a:pPr>
                      <a:r>
                        <a:rPr lang="en-IN" sz="1400" b="1" dirty="0">
                          <a:effectLst/>
                          <a:latin typeface="+mj-lt"/>
                        </a:rPr>
                        <a:t>SARIMA</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a:effectLst/>
                          <a:latin typeface="+mj-lt"/>
                        </a:rPr>
                        <a:t>1.12%</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0431735"/>
                  </a:ext>
                </a:extLst>
              </a:tr>
              <a:tr h="797965">
                <a:tc>
                  <a:txBody>
                    <a:bodyPr/>
                    <a:lstStyle/>
                    <a:p>
                      <a:pPr algn="ctr">
                        <a:lnSpc>
                          <a:spcPct val="107000"/>
                        </a:lnSpc>
                        <a:spcAft>
                          <a:spcPts val="0"/>
                        </a:spcAft>
                      </a:pPr>
                      <a:r>
                        <a:rPr lang="en-IN" sz="1400" b="1" dirty="0">
                          <a:effectLst/>
                          <a:latin typeface="+mj-lt"/>
                        </a:rPr>
                        <a:t>SES (Simple Exponential Smoothing)</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1.10%</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521277"/>
                  </a:ext>
                </a:extLst>
              </a:tr>
              <a:tr h="797965">
                <a:tc>
                  <a:txBody>
                    <a:bodyPr/>
                    <a:lstStyle/>
                    <a:p>
                      <a:pPr algn="ctr">
                        <a:lnSpc>
                          <a:spcPct val="107000"/>
                        </a:lnSpc>
                        <a:spcAft>
                          <a:spcPts val="0"/>
                        </a:spcAft>
                      </a:pPr>
                      <a:r>
                        <a:rPr lang="en-IN" sz="1400" b="1" dirty="0">
                          <a:effectLst/>
                          <a:latin typeface="+mj-lt"/>
                        </a:rPr>
                        <a:t>RNN (Recurrent Neural Network)</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1.72%</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981532"/>
                  </a:ext>
                </a:extLst>
              </a:tr>
              <a:tr h="797965">
                <a:tc>
                  <a:txBody>
                    <a:bodyPr/>
                    <a:lstStyle/>
                    <a:p>
                      <a:pPr algn="ctr">
                        <a:lnSpc>
                          <a:spcPct val="107000"/>
                        </a:lnSpc>
                        <a:spcAft>
                          <a:spcPts val="0"/>
                        </a:spcAft>
                      </a:pPr>
                      <a:r>
                        <a:rPr lang="en-IN" sz="1400" b="1">
                          <a:effectLst/>
                          <a:latin typeface="+mj-lt"/>
                        </a:rPr>
                        <a:t>LSTM (Long Short-Term Memory)</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2.214%</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8948715"/>
                  </a:ext>
                </a:extLst>
              </a:tr>
              <a:tr h="398984">
                <a:tc>
                  <a:txBody>
                    <a:bodyPr/>
                    <a:lstStyle/>
                    <a:p>
                      <a:pPr algn="ctr">
                        <a:lnSpc>
                          <a:spcPct val="107000"/>
                        </a:lnSpc>
                        <a:spcAft>
                          <a:spcPts val="0"/>
                        </a:spcAft>
                      </a:pPr>
                      <a:r>
                        <a:rPr lang="en-IN" sz="1400" b="1">
                          <a:effectLst/>
                          <a:latin typeface="+mj-lt"/>
                        </a:rPr>
                        <a:t>Moving Average (MA)</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6.8%</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5661595"/>
                  </a:ext>
                </a:extLst>
              </a:tr>
              <a:tr h="398984">
                <a:tc>
                  <a:txBody>
                    <a:bodyPr/>
                    <a:lstStyle/>
                    <a:p>
                      <a:pPr algn="ctr">
                        <a:lnSpc>
                          <a:spcPct val="107000"/>
                        </a:lnSpc>
                        <a:spcAft>
                          <a:spcPts val="0"/>
                        </a:spcAft>
                      </a:pPr>
                      <a:r>
                        <a:rPr lang="en-IN" sz="1400" b="1">
                          <a:effectLst/>
                          <a:latin typeface="+mj-lt"/>
                        </a:rPr>
                        <a:t>GRU (Gated Recurrent Unit)</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81.28%</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7666252"/>
                  </a:ext>
                </a:extLst>
              </a:tr>
              <a:tr h="398984">
                <a:tc>
                  <a:txBody>
                    <a:bodyPr/>
                    <a:lstStyle/>
                    <a:p>
                      <a:pPr algn="ctr">
                        <a:lnSpc>
                          <a:spcPct val="107000"/>
                        </a:lnSpc>
                        <a:spcAft>
                          <a:spcPts val="0"/>
                        </a:spcAft>
                      </a:pPr>
                      <a:r>
                        <a:rPr lang="en-IN" sz="1400" b="1">
                          <a:effectLst/>
                          <a:latin typeface="+mj-lt"/>
                        </a:rPr>
                        <a:t>SARIMAX </a:t>
                      </a:r>
                      <a:endParaRPr lang="en-IN" sz="1400" b="1">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IN" sz="1400" b="1" dirty="0">
                          <a:effectLst/>
                          <a:latin typeface="+mj-lt"/>
                        </a:rPr>
                        <a:t>1.16%</a:t>
                      </a:r>
                      <a:endParaRPr lang="en-IN" sz="1400" b="1"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11010"/>
                  </a:ext>
                </a:extLst>
              </a:tr>
            </a:tbl>
          </a:graphicData>
        </a:graphic>
      </p:graphicFrame>
      <p:sp>
        <p:nvSpPr>
          <p:cNvPr id="6" name="Rectangle 1"/>
          <p:cNvSpPr>
            <a:spLocks noChangeArrowheads="1"/>
          </p:cNvSpPr>
          <p:nvPr/>
        </p:nvSpPr>
        <p:spPr bwMode="auto">
          <a:xfrm>
            <a:off x="388938" y="1015235"/>
            <a:ext cx="235962" cy="5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smtClean="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kumimoji="0" lang="en-US" altLang="en-US" sz="1300" b="0" i="0" u="none" strike="noStrike" cap="none" normalizeH="0" baseline="0" dirty="0" smtClean="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4470400" y="781097"/>
            <a:ext cx="7183120" cy="5478423"/>
          </a:xfrm>
          <a:prstGeom prst="rect">
            <a:avLst/>
          </a:prstGeom>
          <a:noFill/>
        </p:spPr>
        <p:txBody>
          <a:bodyPr wrap="square" rtlCol="0">
            <a:spAutoFit/>
          </a:bodyPr>
          <a:lstStyle/>
          <a:p>
            <a:r>
              <a:rPr lang="en-US" sz="2000" b="1" dirty="0"/>
              <a:t>Selected Model: </a:t>
            </a:r>
            <a:r>
              <a:rPr lang="en-US" sz="2000" b="1" dirty="0" smtClean="0"/>
              <a:t>SARIMAX</a:t>
            </a:r>
          </a:p>
          <a:p>
            <a:endParaRPr lang="en-US" sz="2000" b="1" dirty="0"/>
          </a:p>
          <a:p>
            <a:pPr lvl="1"/>
            <a:r>
              <a:rPr lang="en-US" sz="2000" b="1" u="sng" dirty="0" smtClean="0"/>
              <a:t>Reasoning</a:t>
            </a:r>
            <a:r>
              <a:rPr lang="en-US" sz="2000" b="1" u="sng" dirty="0"/>
              <a:t>:</a:t>
            </a:r>
            <a:endParaRPr lang="en-US" sz="2000" u="sng" dirty="0"/>
          </a:p>
          <a:p>
            <a:pPr marL="285750" indent="-285750">
              <a:buFont typeface="Wingdings" panose="05000000000000000000" pitchFamily="2" charset="2"/>
              <a:buChar char="Ø"/>
            </a:pPr>
            <a:r>
              <a:rPr lang="en-US" sz="1600" dirty="0"/>
              <a:t>Among the models considered, SARIMAX demonstrated a competitive MAPE of 1.16%, indicating accurate forecasting performance.</a:t>
            </a:r>
          </a:p>
          <a:p>
            <a:pPr marL="285750" indent="-285750">
              <a:buFont typeface="Wingdings" panose="05000000000000000000" pitchFamily="2" charset="2"/>
              <a:buChar char="Ø"/>
            </a:pPr>
            <a:r>
              <a:rPr lang="en-US" sz="1600" dirty="0"/>
              <a:t>SARIMAX incorporates exogenous variables, allowing it to capture external factors influencing the time series data.</a:t>
            </a:r>
          </a:p>
          <a:p>
            <a:pPr marL="285750" indent="-285750">
              <a:buFont typeface="Wingdings" panose="05000000000000000000" pitchFamily="2" charset="2"/>
              <a:buChar char="Ø"/>
            </a:pPr>
            <a:r>
              <a:rPr lang="en-US" sz="1600" dirty="0"/>
              <a:t>The model's ability to handle seasonality and trends makes it well-suited for our medical inventory forecasting application</a:t>
            </a:r>
            <a:r>
              <a:rPr lang="en-US" sz="1600" dirty="0" smtClean="0"/>
              <a:t>.</a:t>
            </a:r>
          </a:p>
          <a:p>
            <a:pPr marL="285750" indent="-285750">
              <a:buFont typeface="Wingdings" panose="05000000000000000000" pitchFamily="2" charset="2"/>
              <a:buChar char="Ø"/>
            </a:pPr>
            <a:endParaRPr lang="en-US" dirty="0"/>
          </a:p>
          <a:p>
            <a:pPr lvl="2"/>
            <a:r>
              <a:rPr lang="en-US" sz="2000" b="1" u="sng" dirty="0" smtClean="0"/>
              <a:t>Key </a:t>
            </a:r>
            <a:r>
              <a:rPr lang="en-US" sz="2000" b="1" u="sng" dirty="0"/>
              <a:t>Features of SARIMAX for Time Series Forecasting:</a:t>
            </a:r>
            <a:endParaRPr lang="en-US" sz="2000" u="sng" dirty="0"/>
          </a:p>
          <a:p>
            <a:pPr marL="285750" indent="-285750">
              <a:buFont typeface="Wingdings" panose="05000000000000000000" pitchFamily="2" charset="2"/>
              <a:buChar char="Ø"/>
            </a:pPr>
            <a:r>
              <a:rPr lang="en-US" sz="1600" b="1" dirty="0"/>
              <a:t>Seasonal Decomposition:</a:t>
            </a:r>
            <a:r>
              <a:rPr lang="en-US" sz="1600" dirty="0"/>
              <a:t> Captures cyclic patterns and seasonality in the data.</a:t>
            </a:r>
          </a:p>
          <a:p>
            <a:pPr marL="285750" indent="-285750">
              <a:buFont typeface="Wingdings" panose="05000000000000000000" pitchFamily="2" charset="2"/>
              <a:buChar char="Ø"/>
            </a:pPr>
            <a:r>
              <a:rPr lang="en-US" sz="1600" b="1" dirty="0"/>
              <a:t>Exogenous Factors:</a:t>
            </a:r>
            <a:r>
              <a:rPr lang="en-US" sz="1600" dirty="0"/>
              <a:t> Considers external variables influencing the time series.</a:t>
            </a:r>
          </a:p>
          <a:p>
            <a:pPr marL="285750" indent="-285750">
              <a:buFont typeface="Wingdings" panose="05000000000000000000" pitchFamily="2" charset="2"/>
              <a:buChar char="Ø"/>
            </a:pPr>
            <a:r>
              <a:rPr lang="en-US" sz="1600" b="1" dirty="0"/>
              <a:t>Autoregressive and Moving Average Components:</a:t>
            </a:r>
            <a:r>
              <a:rPr lang="en-US" sz="1600" dirty="0"/>
              <a:t> Accounts for historical data and past trends.</a:t>
            </a:r>
          </a:p>
          <a:p>
            <a:pPr marL="285750" indent="-285750">
              <a:buFont typeface="Wingdings" panose="05000000000000000000" pitchFamily="2" charset="2"/>
              <a:buChar char="Ø"/>
            </a:pPr>
            <a:r>
              <a:rPr lang="en-US" sz="1600" b="1" dirty="0"/>
              <a:t>Dynamic Forecasting:</a:t>
            </a:r>
            <a:r>
              <a:rPr lang="en-US" sz="1600" dirty="0"/>
              <a:t> Adapts to changes in the time series dynamically.</a:t>
            </a:r>
          </a:p>
          <a:p>
            <a:pPr marL="285750" indent="-285750">
              <a:buFont typeface="Wingdings" panose="05000000000000000000" pitchFamily="2" charset="2"/>
              <a:buChar char="Ø"/>
            </a:pPr>
            <a:r>
              <a:rPr lang="en-US" sz="1600" dirty="0" smtClean="0"/>
              <a:t>SARIMAX </a:t>
            </a:r>
            <a:r>
              <a:rPr lang="en-US" sz="1600" dirty="0"/>
              <a:t>emerges as the preferred choice for its robust performance, incorporating both historical trends and external factors for accurate and dynamic medical inventory forecasting.</a:t>
            </a:r>
          </a:p>
        </p:txBody>
      </p:sp>
      <p:pic>
        <p:nvPicPr>
          <p:cNvPr id="8" name="Picture 7"/>
          <p:cNvPicPr>
            <a:picLocks noChangeAspect="1"/>
          </p:cNvPicPr>
          <p:nvPr/>
        </p:nvPicPr>
        <p:blipFill>
          <a:blip r:embed="rId2"/>
          <a:stretch>
            <a:fillRect/>
          </a:stretch>
        </p:blipFill>
        <p:spPr>
          <a:xfrm>
            <a:off x="9761629" y="6025384"/>
            <a:ext cx="2280102" cy="810838"/>
          </a:xfrm>
          <a:prstGeom prst="rect">
            <a:avLst/>
          </a:prstGeom>
        </p:spPr>
      </p:pic>
    </p:spTree>
    <p:extLst>
      <p:ext uri="{BB962C8B-B14F-4D97-AF65-F5344CB8AC3E}">
        <p14:creationId xmlns:p14="http://schemas.microsoft.com/office/powerpoint/2010/main" val="2961004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a:t>
            </a:r>
            <a:r>
              <a:rPr lang="en-IN" dirty="0" smtClean="0"/>
              <a:t>DEPLOYMENT - </a:t>
            </a:r>
            <a:r>
              <a:rPr lang="en-IN" dirty="0"/>
              <a:t>STRATEGY</a:t>
            </a:r>
            <a:endParaRPr lang="en-IN" dirty="0"/>
          </a:p>
        </p:txBody>
      </p:sp>
      <p:sp>
        <p:nvSpPr>
          <p:cNvPr id="3" name="Rectangle 2"/>
          <p:cNvSpPr/>
          <p:nvPr/>
        </p:nvSpPr>
        <p:spPr>
          <a:xfrm>
            <a:off x="228600" y="1074301"/>
            <a:ext cx="11628120" cy="4154984"/>
          </a:xfrm>
          <a:prstGeom prst="rect">
            <a:avLst/>
          </a:prstGeom>
        </p:spPr>
        <p:txBody>
          <a:bodyPr wrap="square">
            <a:spAutoFit/>
          </a:bodyPr>
          <a:lstStyle/>
          <a:p>
            <a:pPr>
              <a:buFont typeface="Arial" panose="020B0604020202020204" pitchFamily="34" charset="0"/>
              <a:buChar char="•"/>
            </a:pPr>
            <a:r>
              <a:rPr lang="en-US" sz="2400" b="1" dirty="0">
                <a:solidFill>
                  <a:schemeClr val="tx1"/>
                </a:solidFill>
                <a:latin typeface="+mj-lt"/>
              </a:rPr>
              <a:t>Tool:</a:t>
            </a:r>
            <a:r>
              <a:rPr lang="en-US" sz="2400" dirty="0">
                <a:solidFill>
                  <a:schemeClr val="tx1"/>
                </a:solidFill>
                <a:latin typeface="+mj-lt"/>
              </a:rPr>
              <a:t> </a:t>
            </a:r>
            <a:r>
              <a:rPr lang="en-US" sz="2400" dirty="0" err="1" smtClean="0">
                <a:solidFill>
                  <a:schemeClr val="tx1"/>
                </a:solidFill>
                <a:latin typeface="+mj-lt"/>
              </a:rPr>
              <a:t>Streamlit</a:t>
            </a:r>
            <a:endParaRPr lang="en-US" sz="2400" dirty="0" smtClean="0">
              <a:solidFill>
                <a:schemeClr val="tx1"/>
              </a:solidFill>
              <a:latin typeface="+mj-lt"/>
            </a:endParaRPr>
          </a:p>
          <a:p>
            <a:endParaRPr lang="en-US" sz="2400" dirty="0">
              <a:solidFill>
                <a:schemeClr val="tx1"/>
              </a:solidFill>
              <a:latin typeface="+mj-lt"/>
            </a:endParaRPr>
          </a:p>
          <a:p>
            <a:pPr>
              <a:buFont typeface="Arial" panose="020B0604020202020204" pitchFamily="34" charset="0"/>
              <a:buChar char="•"/>
            </a:pPr>
            <a:r>
              <a:rPr lang="en-US" sz="2400" b="1" dirty="0">
                <a:solidFill>
                  <a:schemeClr val="tx1"/>
                </a:solidFill>
                <a:latin typeface="+mj-lt"/>
              </a:rPr>
              <a:t>Duration:</a:t>
            </a:r>
            <a:r>
              <a:rPr lang="en-US" sz="2400" dirty="0">
                <a:solidFill>
                  <a:schemeClr val="tx1"/>
                </a:solidFill>
                <a:latin typeface="+mj-lt"/>
              </a:rPr>
              <a:t> Forecasting for 15 </a:t>
            </a:r>
            <a:r>
              <a:rPr lang="en-US" sz="2400" dirty="0" smtClean="0">
                <a:solidFill>
                  <a:schemeClr val="tx1"/>
                </a:solidFill>
                <a:latin typeface="+mj-lt"/>
              </a:rPr>
              <a:t>weeks</a:t>
            </a:r>
          </a:p>
          <a:p>
            <a:pPr>
              <a:buFont typeface="Arial" panose="020B0604020202020204" pitchFamily="34" charset="0"/>
              <a:buChar char="•"/>
            </a:pPr>
            <a:endParaRPr lang="en-US" sz="2400" dirty="0">
              <a:solidFill>
                <a:schemeClr val="tx1"/>
              </a:solidFill>
              <a:latin typeface="+mj-lt"/>
            </a:endParaRPr>
          </a:p>
          <a:p>
            <a:pPr>
              <a:buFont typeface="Arial" panose="020B0604020202020204" pitchFamily="34" charset="0"/>
              <a:buChar char="•"/>
            </a:pPr>
            <a:r>
              <a:rPr lang="en-US" sz="2400" b="1" dirty="0">
                <a:solidFill>
                  <a:schemeClr val="tx1"/>
                </a:solidFill>
                <a:latin typeface="+mj-lt"/>
              </a:rPr>
              <a:t>Data Preprocessing:</a:t>
            </a:r>
            <a:r>
              <a:rPr lang="en-US" sz="2400" dirty="0">
                <a:solidFill>
                  <a:schemeClr val="tx1"/>
                </a:solidFill>
                <a:latin typeface="+mj-lt"/>
              </a:rPr>
              <a:t> Integrated within </a:t>
            </a:r>
            <a:r>
              <a:rPr lang="en-US" sz="2400" dirty="0" err="1">
                <a:solidFill>
                  <a:schemeClr val="tx1"/>
                </a:solidFill>
                <a:latin typeface="+mj-lt"/>
              </a:rPr>
              <a:t>Streamlit</a:t>
            </a:r>
            <a:r>
              <a:rPr lang="en-US" sz="2400" dirty="0">
                <a:solidFill>
                  <a:schemeClr val="tx1"/>
                </a:solidFill>
                <a:latin typeface="+mj-lt"/>
              </a:rPr>
              <a:t> app for real-time processing</a:t>
            </a:r>
            <a:r>
              <a:rPr lang="en-US" sz="2400" dirty="0" smtClean="0">
                <a:solidFill>
                  <a:schemeClr val="tx1"/>
                </a:solidFill>
                <a:latin typeface="+mj-lt"/>
              </a:rPr>
              <a:t>.</a:t>
            </a:r>
          </a:p>
          <a:p>
            <a:pPr>
              <a:buFont typeface="Arial" panose="020B0604020202020204" pitchFamily="34" charset="0"/>
              <a:buChar char="•"/>
            </a:pPr>
            <a:endParaRPr lang="en-US" sz="2400" dirty="0">
              <a:solidFill>
                <a:schemeClr val="tx1"/>
              </a:solidFill>
              <a:latin typeface="+mj-lt"/>
            </a:endParaRPr>
          </a:p>
          <a:p>
            <a:pPr>
              <a:buFont typeface="Arial" panose="020B0604020202020204" pitchFamily="34" charset="0"/>
              <a:buChar char="•"/>
            </a:pPr>
            <a:r>
              <a:rPr lang="en-US" sz="2400" b="1" dirty="0">
                <a:solidFill>
                  <a:schemeClr val="tx1"/>
                </a:solidFill>
                <a:latin typeface="+mj-lt"/>
              </a:rPr>
              <a:t>Predictions:</a:t>
            </a:r>
            <a:r>
              <a:rPr lang="en-US" sz="2400" dirty="0">
                <a:solidFill>
                  <a:schemeClr val="tx1"/>
                </a:solidFill>
                <a:latin typeface="+mj-lt"/>
              </a:rPr>
              <a:t> Transparent display of forecasted values and dates</a:t>
            </a:r>
            <a:r>
              <a:rPr lang="en-US" sz="2400" dirty="0" smtClean="0">
                <a:solidFill>
                  <a:schemeClr val="tx1"/>
                </a:solidFill>
                <a:latin typeface="+mj-lt"/>
              </a:rPr>
              <a:t>.</a:t>
            </a:r>
          </a:p>
          <a:p>
            <a:pPr>
              <a:buFont typeface="Arial" panose="020B0604020202020204" pitchFamily="34" charset="0"/>
              <a:buChar char="•"/>
            </a:pPr>
            <a:endParaRPr lang="en-US" sz="2400" dirty="0">
              <a:solidFill>
                <a:schemeClr val="tx1"/>
              </a:solidFill>
              <a:latin typeface="+mj-lt"/>
            </a:endParaRPr>
          </a:p>
          <a:p>
            <a:pPr>
              <a:buFont typeface="Arial" panose="020B0604020202020204" pitchFamily="34" charset="0"/>
              <a:buChar char="•"/>
            </a:pPr>
            <a:r>
              <a:rPr lang="en-US" sz="2400" b="1" dirty="0">
                <a:solidFill>
                  <a:schemeClr val="tx1"/>
                </a:solidFill>
                <a:latin typeface="+mj-lt"/>
              </a:rPr>
              <a:t>Visuals:</a:t>
            </a:r>
            <a:r>
              <a:rPr lang="en-US" sz="2400" dirty="0">
                <a:solidFill>
                  <a:schemeClr val="tx1"/>
                </a:solidFill>
                <a:latin typeface="+mj-lt"/>
              </a:rPr>
              <a:t> Enhanced comprehension with line charts and histograms</a:t>
            </a:r>
            <a:r>
              <a:rPr lang="en-US" sz="2400" dirty="0" smtClean="0">
                <a:solidFill>
                  <a:schemeClr val="tx1"/>
                </a:solidFill>
                <a:latin typeface="+mj-lt"/>
              </a:rPr>
              <a:t>.</a:t>
            </a:r>
          </a:p>
          <a:p>
            <a:pPr>
              <a:buFont typeface="Arial" panose="020B0604020202020204" pitchFamily="34" charset="0"/>
              <a:buChar char="•"/>
            </a:pPr>
            <a:endParaRPr lang="en-US" sz="2400" dirty="0">
              <a:solidFill>
                <a:schemeClr val="tx1"/>
              </a:solidFill>
              <a:latin typeface="+mj-lt"/>
            </a:endParaRPr>
          </a:p>
          <a:p>
            <a:pPr>
              <a:buFont typeface="Arial" panose="020B0604020202020204" pitchFamily="34" charset="0"/>
              <a:buChar char="•"/>
            </a:pPr>
            <a:r>
              <a:rPr lang="en-US" sz="2400" b="1" dirty="0">
                <a:solidFill>
                  <a:schemeClr val="tx1"/>
                </a:solidFill>
                <a:latin typeface="+mj-lt"/>
              </a:rPr>
              <a:t>Accessibility:</a:t>
            </a:r>
            <a:r>
              <a:rPr lang="en-US" sz="2400" dirty="0">
                <a:solidFill>
                  <a:schemeClr val="tx1"/>
                </a:solidFill>
                <a:latin typeface="+mj-lt"/>
              </a:rPr>
              <a:t> Deployed on a server for wider accessibility.</a:t>
            </a:r>
          </a:p>
        </p:txBody>
      </p:sp>
      <p:sp>
        <p:nvSpPr>
          <p:cNvPr id="4" name="Rectangle 3"/>
          <p:cNvSpPr/>
          <p:nvPr/>
        </p:nvSpPr>
        <p:spPr>
          <a:xfrm>
            <a:off x="116840" y="5256665"/>
            <a:ext cx="11363960" cy="830997"/>
          </a:xfrm>
          <a:prstGeom prst="rect">
            <a:avLst/>
          </a:prstGeom>
        </p:spPr>
        <p:txBody>
          <a:bodyPr wrap="square">
            <a:spAutoFit/>
          </a:bodyPr>
          <a:lstStyle/>
          <a:p>
            <a:r>
              <a:rPr lang="en-US" sz="2400" dirty="0" err="1">
                <a:solidFill>
                  <a:schemeClr val="tx1"/>
                </a:solidFill>
                <a:latin typeface="+mj-lt"/>
              </a:rPr>
              <a:t>Streamlit</a:t>
            </a:r>
            <a:r>
              <a:rPr lang="en-US" sz="2400" dirty="0">
                <a:solidFill>
                  <a:schemeClr val="tx1"/>
                </a:solidFill>
                <a:latin typeface="+mj-lt"/>
              </a:rPr>
              <a:t> ensures user-friendly interaction with the SARIMAX model, providing transparent and visually appealing forecasts for effective decision-making.</a:t>
            </a:r>
            <a:endParaRPr lang="en-IN" sz="2400" dirty="0">
              <a:solidFill>
                <a:schemeClr val="tx1"/>
              </a:solidFill>
              <a:latin typeface="+mj-lt"/>
            </a:endParaRPr>
          </a:p>
        </p:txBody>
      </p:sp>
      <p:pic>
        <p:nvPicPr>
          <p:cNvPr id="5" name="Picture 4"/>
          <p:cNvPicPr>
            <a:picLocks noChangeAspect="1"/>
          </p:cNvPicPr>
          <p:nvPr/>
        </p:nvPicPr>
        <p:blipFill>
          <a:blip r:embed="rId2"/>
          <a:stretch>
            <a:fillRect/>
          </a:stretch>
        </p:blipFill>
        <p:spPr>
          <a:xfrm>
            <a:off x="9946639" y="6087662"/>
            <a:ext cx="2166211" cy="770337"/>
          </a:xfrm>
          <a:prstGeom prst="rect">
            <a:avLst/>
          </a:prstGeom>
        </p:spPr>
      </p:pic>
      <p:pic>
        <p:nvPicPr>
          <p:cNvPr id="6" name="Picture 5"/>
          <p:cNvPicPr>
            <a:picLocks noChangeAspect="1"/>
          </p:cNvPicPr>
          <p:nvPr/>
        </p:nvPicPr>
        <p:blipFill>
          <a:blip r:embed="rId3"/>
          <a:stretch>
            <a:fillRect/>
          </a:stretch>
        </p:blipFill>
        <p:spPr>
          <a:xfrm>
            <a:off x="6331585" y="1074301"/>
            <a:ext cx="2395855" cy="1404739"/>
          </a:xfrm>
          <a:prstGeom prst="rect">
            <a:avLst/>
          </a:prstGeom>
        </p:spPr>
      </p:pic>
    </p:spTree>
    <p:extLst>
      <p:ext uri="{BB962C8B-B14F-4D97-AF65-F5344CB8AC3E}">
        <p14:creationId xmlns:p14="http://schemas.microsoft.com/office/powerpoint/2010/main" val="388846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 OF THE OUTPUT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6" y="960391"/>
            <a:ext cx="9936480" cy="5581269"/>
          </a:xfrm>
          <a:prstGeom prst="rect">
            <a:avLst/>
          </a:prstGeom>
        </p:spPr>
      </p:pic>
      <p:pic>
        <p:nvPicPr>
          <p:cNvPr id="4" name="Picture 3"/>
          <p:cNvPicPr>
            <a:picLocks noChangeAspect="1"/>
          </p:cNvPicPr>
          <p:nvPr/>
        </p:nvPicPr>
        <p:blipFill>
          <a:blip r:embed="rId3"/>
          <a:stretch>
            <a:fillRect/>
          </a:stretch>
        </p:blipFill>
        <p:spPr>
          <a:xfrm>
            <a:off x="6040120" y="3507487"/>
            <a:ext cx="5857240" cy="2356362"/>
          </a:xfrm>
          <a:prstGeom prst="rect">
            <a:avLst/>
          </a:prstGeom>
        </p:spPr>
      </p:pic>
      <p:pic>
        <p:nvPicPr>
          <p:cNvPr id="5" name="Picture 4"/>
          <p:cNvPicPr>
            <a:picLocks noChangeAspect="1"/>
          </p:cNvPicPr>
          <p:nvPr/>
        </p:nvPicPr>
        <p:blipFill>
          <a:blip r:embed="rId4"/>
          <a:stretch>
            <a:fillRect/>
          </a:stretch>
        </p:blipFill>
        <p:spPr>
          <a:xfrm>
            <a:off x="10017666" y="6208081"/>
            <a:ext cx="1879694" cy="667159"/>
          </a:xfrm>
          <a:prstGeom prst="rect">
            <a:avLst/>
          </a:prstGeom>
        </p:spPr>
      </p:pic>
    </p:spTree>
    <p:extLst>
      <p:ext uri="{BB962C8B-B14F-4D97-AF65-F5344CB8AC3E}">
        <p14:creationId xmlns:p14="http://schemas.microsoft.com/office/powerpoint/2010/main" val="26577694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 OF OUTPUT</a:t>
            </a:r>
            <a:endParaRPr lang="en-IN" dirty="0"/>
          </a:p>
        </p:txBody>
      </p:sp>
      <p:pic>
        <p:nvPicPr>
          <p:cNvPr id="4" name="Picture 3"/>
          <p:cNvPicPr>
            <a:picLocks noChangeAspect="1"/>
          </p:cNvPicPr>
          <p:nvPr/>
        </p:nvPicPr>
        <p:blipFill>
          <a:blip r:embed="rId2"/>
          <a:stretch>
            <a:fillRect/>
          </a:stretch>
        </p:blipFill>
        <p:spPr>
          <a:xfrm>
            <a:off x="0" y="827836"/>
            <a:ext cx="12039600" cy="5304929"/>
          </a:xfrm>
          <a:prstGeom prst="rect">
            <a:avLst/>
          </a:prstGeom>
        </p:spPr>
      </p:pic>
      <p:pic>
        <p:nvPicPr>
          <p:cNvPr id="5" name="Picture 4"/>
          <p:cNvPicPr>
            <a:picLocks noChangeAspect="1"/>
          </p:cNvPicPr>
          <p:nvPr/>
        </p:nvPicPr>
        <p:blipFill>
          <a:blip r:embed="rId3"/>
          <a:stretch>
            <a:fillRect/>
          </a:stretch>
        </p:blipFill>
        <p:spPr>
          <a:xfrm>
            <a:off x="9840877" y="6053258"/>
            <a:ext cx="2274005" cy="804742"/>
          </a:xfrm>
          <a:prstGeom prst="rect">
            <a:avLst/>
          </a:prstGeom>
        </p:spPr>
      </p:pic>
    </p:spTree>
    <p:extLst>
      <p:ext uri="{BB962C8B-B14F-4D97-AF65-F5344CB8AC3E}">
        <p14:creationId xmlns:p14="http://schemas.microsoft.com/office/powerpoint/2010/main" val="4192612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228600" y="1015999"/>
            <a:ext cx="11617960" cy="5273041"/>
          </a:xfrm>
          <a:prstGeom prst="rect">
            <a:avLst/>
          </a:prstGeom>
        </p:spPr>
      </p:pic>
      <p:pic>
        <p:nvPicPr>
          <p:cNvPr id="4" name="Picture 3"/>
          <p:cNvPicPr>
            <a:picLocks noChangeAspect="1"/>
          </p:cNvPicPr>
          <p:nvPr/>
        </p:nvPicPr>
        <p:blipFill>
          <a:blip r:embed="rId3"/>
          <a:stretch>
            <a:fillRect/>
          </a:stretch>
        </p:blipFill>
        <p:spPr>
          <a:xfrm>
            <a:off x="9734197" y="6053258"/>
            <a:ext cx="2274005" cy="804742"/>
          </a:xfrm>
          <a:prstGeom prst="rect">
            <a:avLst/>
          </a:prstGeom>
        </p:spPr>
      </p:pic>
    </p:spTree>
    <p:extLst>
      <p:ext uri="{BB962C8B-B14F-4D97-AF65-F5344CB8AC3E}">
        <p14:creationId xmlns:p14="http://schemas.microsoft.com/office/powerpoint/2010/main" val="3211142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4" name="TextBox 3"/>
          <p:cNvSpPr txBox="1"/>
          <p:nvPr/>
        </p:nvSpPr>
        <p:spPr>
          <a:xfrm>
            <a:off x="228600" y="924559"/>
            <a:ext cx="11394440" cy="5232202"/>
          </a:xfrm>
          <a:prstGeom prst="rect">
            <a:avLst/>
          </a:prstGeom>
          <a:noFill/>
        </p:spPr>
        <p:txBody>
          <a:bodyPr wrap="square" numCol="2" rtlCol="0">
            <a:spAutoFit/>
          </a:bodyPr>
          <a:lstStyle/>
          <a:p>
            <a:pPr marL="285750" indent="-285750">
              <a:buFont typeface="Wingdings" panose="05000000000000000000" pitchFamily="2" charset="2"/>
              <a:buChar char="Ø"/>
            </a:pPr>
            <a:r>
              <a:rPr lang="en-IN" sz="1800" dirty="0" smtClean="0"/>
              <a:t>The </a:t>
            </a:r>
            <a:r>
              <a:rPr lang="en-IN" sz="1800" dirty="0"/>
              <a:t>presented forecasted values for the upcoming 15 weeks reveal promising insights into the effectiveness of the implemented strategies aimed at minimizing bounce rates and optimizing inventory </a:t>
            </a:r>
            <a:r>
              <a:rPr lang="en-IN" sz="1800" dirty="0" smtClean="0"/>
              <a:t>costs</a:t>
            </a:r>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a:t>The forecasted values suggest a positive trend, indicating potential success in addressing the challenge</a:t>
            </a:r>
            <a:r>
              <a:rPr lang="en-US" sz="1800" dirty="0" smtClean="0"/>
              <a:t>.</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Although not directly addressed in the provided data, successful bounce rate reduction indirectly contributes to operational efficiency, aligning with cost </a:t>
            </a:r>
            <a:r>
              <a:rPr lang="en-US" sz="1800" dirty="0" smtClean="0"/>
              <a:t>optimization</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r>
              <a:rPr lang="en-US" sz="1800" dirty="0"/>
              <a:t>While the forecasted values do not explicitly quantify the percentage reduction, the positive trend suggests a step towards achieving the business success metric. Economic success is anticipated through improved patient satisfaction</a:t>
            </a:r>
            <a:r>
              <a:rPr lang="en-US" sz="1800" dirty="0" smtClean="0"/>
              <a:t>.</a:t>
            </a:r>
          </a:p>
          <a:p>
            <a:pPr marL="285750" indent="-285750">
              <a:buFont typeface="Wingdings" panose="05000000000000000000" pitchFamily="2" charset="2"/>
              <a:buChar char="Ø"/>
            </a:pPr>
            <a:endParaRPr lang="en-US" sz="1800" dirty="0"/>
          </a:p>
          <a:p>
            <a:pPr marL="285750" indent="-285750">
              <a:buFont typeface="Wingdings" panose="05000000000000000000" pitchFamily="2" charset="2"/>
              <a:buChar char="Ø"/>
            </a:pPr>
            <a:endParaRPr lang="en-US" sz="1800" dirty="0" smtClean="0"/>
          </a:p>
          <a:p>
            <a:pPr marL="285750" indent="-285750">
              <a:buFont typeface="Wingdings" panose="05000000000000000000" pitchFamily="2" charset="2"/>
              <a:buChar char="Ø"/>
            </a:pPr>
            <a:r>
              <a:rPr lang="en-US" sz="1800" dirty="0"/>
              <a:t>The forecasted values provide optimism, indicating a positive trajectory towards achieving the project's defined goals. Continuous monitoring and assessment will be crucial to validate the actual impact on bounce rates and economic success. Further data analysis and stakeholder feedback will enhance the depth of our understanding and validate the success of the implemented strategies.</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IN" dirty="0"/>
          </a:p>
        </p:txBody>
      </p:sp>
      <p:pic>
        <p:nvPicPr>
          <p:cNvPr id="6" name="Picture 5"/>
          <p:cNvPicPr>
            <a:picLocks noChangeAspect="1"/>
          </p:cNvPicPr>
          <p:nvPr/>
        </p:nvPicPr>
        <p:blipFill>
          <a:blip r:embed="rId2"/>
          <a:stretch>
            <a:fillRect/>
          </a:stretch>
        </p:blipFill>
        <p:spPr>
          <a:xfrm>
            <a:off x="9713877" y="5881589"/>
            <a:ext cx="2274005" cy="804742"/>
          </a:xfrm>
          <a:prstGeom prst="rect">
            <a:avLst/>
          </a:prstGeom>
        </p:spPr>
      </p:pic>
    </p:spTree>
    <p:extLst>
      <p:ext uri="{BB962C8B-B14F-4D97-AF65-F5344CB8AC3E}">
        <p14:creationId xmlns:p14="http://schemas.microsoft.com/office/powerpoint/2010/main" val="145201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IN" dirty="0"/>
          </a:p>
        </p:txBody>
      </p:sp>
      <p:sp>
        <p:nvSpPr>
          <p:cNvPr id="3" name="TextBox 2"/>
          <p:cNvSpPr txBox="1"/>
          <p:nvPr/>
        </p:nvSpPr>
        <p:spPr>
          <a:xfrm>
            <a:off x="121920" y="833120"/>
            <a:ext cx="11572240" cy="5847755"/>
          </a:xfrm>
          <a:prstGeom prst="rect">
            <a:avLst/>
          </a:prstGeom>
          <a:noFill/>
        </p:spPr>
        <p:txBody>
          <a:bodyPr wrap="square" numCol="1" rtlCol="0">
            <a:spAutoFit/>
          </a:bodyPr>
          <a:lstStyle/>
          <a:p>
            <a:pPr algn="just"/>
            <a:r>
              <a:rPr lang="en-US" sz="2400" b="1" dirty="0">
                <a:latin typeface="+mj-lt"/>
              </a:rPr>
              <a:t>Data Quality:</a:t>
            </a:r>
            <a:endParaRPr lang="en-US" sz="2400" dirty="0">
              <a:latin typeface="+mj-lt"/>
            </a:endParaRPr>
          </a:p>
          <a:p>
            <a:pPr marL="342900" lvl="1" indent="-342900" algn="just">
              <a:buFont typeface="Wingdings" panose="05000000000000000000" pitchFamily="2" charset="2"/>
              <a:buChar char="§"/>
            </a:pPr>
            <a:r>
              <a:rPr lang="en-US" sz="2400" dirty="0">
                <a:latin typeface="+mj-lt"/>
              </a:rPr>
              <a:t>Handling missing values and outliers posed initial data quality challenges.</a:t>
            </a:r>
          </a:p>
          <a:p>
            <a:pPr algn="just"/>
            <a:r>
              <a:rPr lang="en-US" sz="2400" b="1" dirty="0">
                <a:latin typeface="+mj-lt"/>
              </a:rPr>
              <a:t>Model Selection:</a:t>
            </a:r>
            <a:endParaRPr lang="en-US" sz="2400" dirty="0">
              <a:latin typeface="+mj-lt"/>
            </a:endParaRPr>
          </a:p>
          <a:p>
            <a:pPr marL="342900" lvl="1" indent="-342900" algn="just">
              <a:buFont typeface="Wingdings" panose="05000000000000000000" pitchFamily="2" charset="2"/>
              <a:buChar char="§"/>
            </a:pPr>
            <a:r>
              <a:rPr lang="en-US" sz="2400" dirty="0">
                <a:latin typeface="+mj-lt"/>
              </a:rPr>
              <a:t>Evaluating multiple models for time series forecasting required careful consideration.</a:t>
            </a:r>
          </a:p>
          <a:p>
            <a:pPr algn="just"/>
            <a:r>
              <a:rPr lang="en-US" sz="2400" b="1" dirty="0" err="1">
                <a:latin typeface="+mj-lt"/>
              </a:rPr>
              <a:t>Streamlit</a:t>
            </a:r>
            <a:r>
              <a:rPr lang="en-US" sz="2400" b="1" dirty="0">
                <a:latin typeface="+mj-lt"/>
              </a:rPr>
              <a:t> Integration:</a:t>
            </a:r>
            <a:endParaRPr lang="en-US" sz="2400" dirty="0">
              <a:latin typeface="+mj-lt"/>
            </a:endParaRPr>
          </a:p>
          <a:p>
            <a:pPr marL="342900" lvl="1" indent="-342900" algn="just">
              <a:buFont typeface="Wingdings" panose="05000000000000000000" pitchFamily="2" charset="2"/>
              <a:buChar char="§"/>
            </a:pPr>
            <a:r>
              <a:rPr lang="en-US" sz="2400" dirty="0">
                <a:latin typeface="+mj-lt"/>
              </a:rPr>
              <a:t>Navigating </a:t>
            </a:r>
            <a:r>
              <a:rPr lang="en-US" sz="2400" dirty="0" err="1">
                <a:latin typeface="+mj-lt"/>
              </a:rPr>
              <a:t>Streamlit</a:t>
            </a:r>
            <a:r>
              <a:rPr lang="en-US" sz="2400" dirty="0">
                <a:latin typeface="+mj-lt"/>
              </a:rPr>
              <a:t> and ensuring seamless integration with the SARIMAX model.</a:t>
            </a:r>
          </a:p>
          <a:p>
            <a:pPr algn="just"/>
            <a:r>
              <a:rPr lang="en-US" sz="2400" b="1" dirty="0">
                <a:latin typeface="+mj-lt"/>
              </a:rPr>
              <a:t>Server Resources:</a:t>
            </a:r>
            <a:endParaRPr lang="en-US" sz="2400" dirty="0">
              <a:latin typeface="+mj-lt"/>
            </a:endParaRPr>
          </a:p>
          <a:p>
            <a:pPr marL="342900" lvl="1" indent="-342900" algn="just">
              <a:buFont typeface="Wingdings" panose="05000000000000000000" pitchFamily="2" charset="2"/>
              <a:buChar char="§"/>
            </a:pPr>
            <a:r>
              <a:rPr lang="en-US" sz="2400" dirty="0">
                <a:latin typeface="+mj-lt"/>
              </a:rPr>
              <a:t>Allocating sufficient resources for hosting and deploying the </a:t>
            </a:r>
            <a:r>
              <a:rPr lang="en-US" sz="2400" dirty="0" err="1">
                <a:latin typeface="+mj-lt"/>
              </a:rPr>
              <a:t>Streamlit</a:t>
            </a:r>
            <a:r>
              <a:rPr lang="en-US" sz="2400" dirty="0">
                <a:latin typeface="+mj-lt"/>
              </a:rPr>
              <a:t> app.</a:t>
            </a:r>
          </a:p>
          <a:p>
            <a:pPr algn="just"/>
            <a:r>
              <a:rPr lang="en-US" sz="2400" b="1" dirty="0">
                <a:latin typeface="+mj-lt"/>
              </a:rPr>
              <a:t>Interpretability:</a:t>
            </a:r>
            <a:endParaRPr lang="en-US" sz="2400" dirty="0">
              <a:latin typeface="+mj-lt"/>
            </a:endParaRPr>
          </a:p>
          <a:p>
            <a:pPr marL="342900" lvl="1" indent="-342900" algn="just">
              <a:buFont typeface="Wingdings" panose="05000000000000000000" pitchFamily="2" charset="2"/>
              <a:buChar char="§"/>
            </a:pPr>
            <a:r>
              <a:rPr lang="en-US" sz="2400" dirty="0">
                <a:latin typeface="+mj-lt"/>
              </a:rPr>
              <a:t>Communicating complex forecasting results in an understandable manner for stakeholders.</a:t>
            </a:r>
          </a:p>
          <a:p>
            <a:pPr algn="just"/>
            <a:r>
              <a:rPr lang="en-US" sz="2400" b="1" dirty="0">
                <a:latin typeface="+mj-lt"/>
              </a:rPr>
              <a:t>Real-time Forecasting:</a:t>
            </a:r>
            <a:endParaRPr lang="en-US" sz="2400" dirty="0">
              <a:latin typeface="+mj-lt"/>
            </a:endParaRPr>
          </a:p>
          <a:p>
            <a:pPr marL="342900" lvl="1" indent="-342900" algn="just">
              <a:buFont typeface="Wingdings" panose="05000000000000000000" pitchFamily="2" charset="2"/>
              <a:buChar char="§"/>
            </a:pPr>
            <a:r>
              <a:rPr lang="en-US" sz="2400" dirty="0">
                <a:latin typeface="+mj-lt"/>
              </a:rPr>
              <a:t>Ensuring real-time updates and forecasts for the upcoming 15 weeks.</a:t>
            </a:r>
          </a:p>
          <a:p>
            <a:pPr marL="285750" indent="-285750">
              <a:buFont typeface="Wingdings" panose="05000000000000000000" pitchFamily="2" charset="2"/>
              <a:buChar char="§"/>
            </a:pPr>
            <a:endParaRPr lang="en-IN" dirty="0"/>
          </a:p>
        </p:txBody>
      </p:sp>
      <p:pic>
        <p:nvPicPr>
          <p:cNvPr id="4" name="Picture 3"/>
          <p:cNvPicPr>
            <a:picLocks noChangeAspect="1"/>
          </p:cNvPicPr>
          <p:nvPr/>
        </p:nvPicPr>
        <p:blipFill>
          <a:blip r:embed="rId2"/>
          <a:stretch>
            <a:fillRect/>
          </a:stretch>
        </p:blipFill>
        <p:spPr>
          <a:xfrm>
            <a:off x="10018677" y="6127107"/>
            <a:ext cx="1929483" cy="682820"/>
          </a:xfrm>
          <a:prstGeom prst="rect">
            <a:avLst/>
          </a:prstGeom>
        </p:spPr>
      </p:pic>
    </p:spTree>
    <p:extLst>
      <p:ext uri="{BB962C8B-B14F-4D97-AF65-F5344CB8AC3E}">
        <p14:creationId xmlns:p14="http://schemas.microsoft.com/office/powerpoint/2010/main" val="4127078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209040"/>
            <a:ext cx="8011160" cy="1231106"/>
          </a:xfrm>
          <a:prstGeom prst="rect">
            <a:avLst/>
          </a:prstGeom>
          <a:noFill/>
        </p:spPr>
        <p:txBody>
          <a:bodyPr wrap="square" rtlCol="0">
            <a:spAutoFit/>
          </a:bodyPr>
          <a:lstStyle/>
          <a:p>
            <a:pPr lvl="0" algn="just">
              <a:buSzPts val="2000"/>
            </a:pPr>
            <a:r>
              <a:rPr lang="en-US" sz="2400" b="1" dirty="0" smtClean="0">
                <a:solidFill>
                  <a:schemeClr val="tx1"/>
                </a:solidFill>
              </a:rPr>
              <a:t>Project Lead </a:t>
            </a:r>
            <a:r>
              <a:rPr lang="en-US" dirty="0" smtClean="0"/>
              <a:t>: </a:t>
            </a:r>
            <a:r>
              <a:rPr lang="en-US" sz="2000" dirty="0">
                <a:solidFill>
                  <a:schemeClr val="dk1"/>
                </a:solidFill>
                <a:highlight>
                  <a:srgbClr val="FFFFFF"/>
                </a:highlight>
                <a:latin typeface="+mj-lt"/>
                <a:ea typeface="Roboto"/>
                <a:cs typeface="Roboto"/>
                <a:sym typeface="Roboto"/>
              </a:rPr>
              <a:t>Bharani Kumar </a:t>
            </a:r>
            <a:r>
              <a:rPr lang="en-US" sz="2000" dirty="0" err="1">
                <a:solidFill>
                  <a:schemeClr val="dk1"/>
                </a:solidFill>
                <a:highlight>
                  <a:srgbClr val="FFFFFF"/>
                </a:highlight>
                <a:latin typeface="+mj-lt"/>
                <a:ea typeface="Roboto"/>
                <a:cs typeface="Roboto"/>
                <a:sym typeface="Roboto"/>
              </a:rPr>
              <a:t>Depuru</a:t>
            </a:r>
            <a:endParaRPr lang="en-US" sz="2400" dirty="0">
              <a:latin typeface="+mj-lt"/>
              <a:ea typeface="Times New Roman"/>
              <a:cs typeface="Times New Roman"/>
              <a:sym typeface="Times New Roman"/>
            </a:endParaRPr>
          </a:p>
          <a:p>
            <a:pPr lvl="0" algn="just">
              <a:buSzPts val="1900"/>
            </a:pPr>
            <a:r>
              <a:rPr lang="en-US" sz="1800" dirty="0">
                <a:solidFill>
                  <a:schemeClr val="dk1"/>
                </a:solidFill>
                <a:highlight>
                  <a:srgbClr val="FFFFFF"/>
                </a:highlight>
                <a:latin typeface="+mj-lt"/>
                <a:ea typeface="Roboto"/>
                <a:cs typeface="Roboto"/>
                <a:sym typeface="Roboto"/>
              </a:rPr>
              <a:t>Director &amp; Co-Founder at </a:t>
            </a:r>
            <a:r>
              <a:rPr lang="en-US" sz="1800" dirty="0" err="1">
                <a:solidFill>
                  <a:schemeClr val="dk1"/>
                </a:solidFill>
                <a:highlight>
                  <a:srgbClr val="FFFFFF"/>
                </a:highlight>
                <a:latin typeface="+mj-lt"/>
                <a:ea typeface="Roboto"/>
                <a:cs typeface="Roboto"/>
                <a:sym typeface="Roboto"/>
              </a:rPr>
              <a:t>Innodatatics</a:t>
            </a:r>
            <a:r>
              <a:rPr lang="en-US" sz="1800" dirty="0">
                <a:solidFill>
                  <a:schemeClr val="dk1"/>
                </a:solidFill>
                <a:highlight>
                  <a:srgbClr val="FFFFFF"/>
                </a:highlight>
                <a:latin typeface="+mj-lt"/>
                <a:ea typeface="Roboto"/>
                <a:cs typeface="Roboto"/>
                <a:sym typeface="Roboto"/>
              </a:rPr>
              <a:t> | Chief Data Scientist</a:t>
            </a:r>
            <a:endParaRPr lang="en-US" sz="2800" b="1" dirty="0">
              <a:latin typeface="+mj-lt"/>
              <a:ea typeface="Times New Roman"/>
              <a:cs typeface="Times New Roman"/>
              <a:sym typeface="Times New Roman"/>
            </a:endParaRPr>
          </a:p>
          <a:p>
            <a:pPr lvl="0" algn="just">
              <a:buSzPts val="1400"/>
            </a:pPr>
            <a:r>
              <a:rPr lang="en-US" sz="1800" b="1" dirty="0">
                <a:solidFill>
                  <a:srgbClr val="2E75B5"/>
                </a:solidFill>
                <a:latin typeface="+mj-lt"/>
                <a:ea typeface="Times New Roman"/>
                <a:cs typeface="Times New Roman"/>
                <a:sym typeface="Times New Roman"/>
              </a:rPr>
              <a:t>https://www.linkedin.com/in/bharanikumardepuru/</a:t>
            </a:r>
            <a:endParaRPr lang="en-US" sz="1600" b="1" dirty="0">
              <a:solidFill>
                <a:srgbClr val="2E75B5"/>
              </a:solidFill>
              <a:latin typeface="+mj-lt"/>
              <a:ea typeface="Times New Roman"/>
              <a:cs typeface="Times New Roman"/>
              <a:sym typeface="Times New Roman"/>
            </a:endParaRPr>
          </a:p>
          <a:p>
            <a:endParaRPr lang="en-IN" dirty="0"/>
          </a:p>
        </p:txBody>
      </p:sp>
      <p:sp>
        <p:nvSpPr>
          <p:cNvPr id="4" name="TextBox 3"/>
          <p:cNvSpPr txBox="1"/>
          <p:nvPr/>
        </p:nvSpPr>
        <p:spPr>
          <a:xfrm>
            <a:off x="228600" y="2712720"/>
            <a:ext cx="6944360" cy="769441"/>
          </a:xfrm>
          <a:prstGeom prst="rect">
            <a:avLst/>
          </a:prstGeom>
          <a:noFill/>
        </p:spPr>
        <p:txBody>
          <a:bodyPr wrap="square" rtlCol="0">
            <a:spAutoFit/>
          </a:bodyPr>
          <a:lstStyle/>
          <a:p>
            <a:r>
              <a:rPr lang="en-US" sz="2400" b="1" dirty="0" smtClean="0"/>
              <a:t>Team Leader:  </a:t>
            </a:r>
            <a:r>
              <a:rPr lang="en-US" sz="2000" dirty="0" err="1" smtClean="0">
                <a:latin typeface="+mj-lt"/>
              </a:rPr>
              <a:t>Sushmitha</a:t>
            </a:r>
            <a:r>
              <a:rPr lang="en-US" sz="2000" dirty="0" smtClean="0">
                <a:latin typeface="+mj-lt"/>
              </a:rPr>
              <a:t> </a:t>
            </a:r>
            <a:r>
              <a:rPr lang="en-US" sz="2000" dirty="0" err="1" smtClean="0">
                <a:latin typeface="+mj-lt"/>
              </a:rPr>
              <a:t>Pasupaleti</a:t>
            </a:r>
            <a:r>
              <a:rPr lang="en-US" sz="2000" dirty="0" smtClean="0">
                <a:latin typeface="+mj-lt"/>
              </a:rPr>
              <a:t> </a:t>
            </a:r>
            <a:endParaRPr lang="en-US" dirty="0" smtClean="0">
              <a:latin typeface="+mj-lt"/>
            </a:endParaRPr>
          </a:p>
          <a:p>
            <a:r>
              <a:rPr lang="en-US" sz="2000" dirty="0" smtClean="0">
                <a:latin typeface="+mj-lt"/>
              </a:rPr>
              <a:t>Associate Data Scientist at 360DigiTMG</a:t>
            </a:r>
            <a:endParaRPr lang="en-IN" sz="2000" dirty="0">
              <a:latin typeface="+mj-lt"/>
            </a:endParaRPr>
          </a:p>
        </p:txBody>
      </p:sp>
      <p:sp>
        <p:nvSpPr>
          <p:cNvPr id="5" name="TextBox 4"/>
          <p:cNvSpPr txBox="1"/>
          <p:nvPr/>
        </p:nvSpPr>
        <p:spPr>
          <a:xfrm>
            <a:off x="147320" y="4277360"/>
            <a:ext cx="7604760" cy="1077218"/>
          </a:xfrm>
          <a:prstGeom prst="rect">
            <a:avLst/>
          </a:prstGeom>
          <a:noFill/>
        </p:spPr>
        <p:txBody>
          <a:bodyPr wrap="square" rtlCol="0">
            <a:spAutoFit/>
          </a:bodyPr>
          <a:lstStyle/>
          <a:p>
            <a:r>
              <a:rPr lang="en-US" sz="2400" b="1" dirty="0" smtClean="0"/>
              <a:t>Team Member </a:t>
            </a:r>
            <a:r>
              <a:rPr lang="en-US" sz="2000" b="1" dirty="0" smtClean="0"/>
              <a:t>: </a:t>
            </a:r>
            <a:r>
              <a:rPr lang="en-US" sz="2000" dirty="0" err="1" smtClean="0">
                <a:latin typeface="+mj-lt"/>
              </a:rPr>
              <a:t>Oruganti</a:t>
            </a:r>
            <a:r>
              <a:rPr lang="en-US" sz="2000" dirty="0" smtClean="0">
                <a:latin typeface="+mj-lt"/>
              </a:rPr>
              <a:t> </a:t>
            </a:r>
            <a:r>
              <a:rPr lang="en-US" sz="2000" dirty="0" err="1" smtClean="0">
                <a:latin typeface="+mj-lt"/>
              </a:rPr>
              <a:t>Amsu</a:t>
            </a:r>
            <a:r>
              <a:rPr lang="en-US" sz="2000" dirty="0" smtClean="0">
                <a:latin typeface="+mj-lt"/>
              </a:rPr>
              <a:t> </a:t>
            </a:r>
            <a:r>
              <a:rPr lang="en-US" sz="2000" dirty="0" err="1" smtClean="0">
                <a:latin typeface="+mj-lt"/>
              </a:rPr>
              <a:t>Madhu</a:t>
            </a:r>
            <a:r>
              <a:rPr lang="en-US" sz="2000" dirty="0" smtClean="0">
                <a:latin typeface="+mj-lt"/>
              </a:rPr>
              <a:t> </a:t>
            </a:r>
            <a:r>
              <a:rPr lang="en-US" sz="2000" dirty="0" err="1" smtClean="0">
                <a:latin typeface="+mj-lt"/>
              </a:rPr>
              <a:t>Deepika</a:t>
            </a:r>
            <a:endParaRPr lang="en-US" sz="2000" dirty="0" smtClean="0">
              <a:latin typeface="+mj-lt"/>
            </a:endParaRPr>
          </a:p>
          <a:p>
            <a:r>
              <a:rPr lang="en-US" sz="2000" dirty="0" smtClean="0">
                <a:latin typeface="+mj-lt"/>
              </a:rPr>
              <a:t>Data Scientist Intern at </a:t>
            </a:r>
            <a:r>
              <a:rPr lang="en-US" sz="2000" dirty="0" err="1" smtClean="0">
                <a:latin typeface="+mj-lt"/>
              </a:rPr>
              <a:t>Innodatatics</a:t>
            </a:r>
            <a:r>
              <a:rPr lang="en-US" sz="2000" dirty="0" smtClean="0">
                <a:latin typeface="+mj-lt"/>
              </a:rPr>
              <a:t> </a:t>
            </a:r>
          </a:p>
          <a:p>
            <a:r>
              <a:rPr lang="en-IN" sz="2000" dirty="0">
                <a:latin typeface="+mj-lt"/>
                <a:hlinkClick r:id="rId2"/>
              </a:rPr>
              <a:t>https://www.linkedin.com/in/madhu-deepika-oruganti-5158b0193</a:t>
            </a:r>
            <a:r>
              <a:rPr lang="en-IN" sz="2000" dirty="0" smtClean="0">
                <a:latin typeface="+mj-lt"/>
                <a:hlinkClick r:id="rId2"/>
              </a:rPr>
              <a:t>/</a:t>
            </a:r>
            <a:r>
              <a:rPr lang="en-IN" sz="2000" dirty="0" smtClean="0">
                <a:latin typeface="+mj-lt"/>
              </a:rPr>
              <a:t> </a:t>
            </a:r>
            <a:endParaRPr lang="en-IN" sz="2000" dirty="0">
              <a:latin typeface="+mj-lt"/>
            </a:endParaRPr>
          </a:p>
        </p:txBody>
      </p:sp>
      <p:pic>
        <p:nvPicPr>
          <p:cNvPr id="7" name="Picture 6"/>
          <p:cNvPicPr>
            <a:picLocks noChangeAspect="1"/>
          </p:cNvPicPr>
          <p:nvPr/>
        </p:nvPicPr>
        <p:blipFill>
          <a:blip r:embed="rId3"/>
          <a:stretch>
            <a:fillRect/>
          </a:stretch>
        </p:blipFill>
        <p:spPr>
          <a:xfrm>
            <a:off x="9734197" y="5881589"/>
            <a:ext cx="2274005" cy="804742"/>
          </a:xfrm>
          <a:prstGeom prst="rect">
            <a:avLst/>
          </a:prstGeom>
        </p:spPr>
      </p:pic>
    </p:spTree>
    <p:extLst>
      <p:ext uri="{BB962C8B-B14F-4D97-AF65-F5344CB8AC3E}">
        <p14:creationId xmlns:p14="http://schemas.microsoft.com/office/powerpoint/2010/main" val="4008501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IN" dirty="0"/>
          </a:p>
        </p:txBody>
      </p:sp>
      <p:pic>
        <p:nvPicPr>
          <p:cNvPr id="3074" name="Picture 2" descr="Q And A Texture Text Stock Photo, Picture and Royalty Free Image. Image  39057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1851938"/>
            <a:ext cx="6732905" cy="34182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911538" y="5902961"/>
            <a:ext cx="2179128" cy="771166"/>
          </a:xfrm>
          <a:prstGeom prst="rect">
            <a:avLst/>
          </a:prstGeom>
        </p:spPr>
      </p:pic>
    </p:spTree>
    <p:extLst>
      <p:ext uri="{BB962C8B-B14F-4D97-AF65-F5344CB8AC3E}">
        <p14:creationId xmlns:p14="http://schemas.microsoft.com/office/powerpoint/2010/main" val="1423216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3">
            <a:alphaModFix/>
          </a:blip>
          <a:srcRect/>
          <a:stretch/>
        </p:blipFill>
        <p:spPr>
          <a:xfrm>
            <a:off x="3181535" y="385928"/>
            <a:ext cx="5971172" cy="5971172"/>
          </a:xfrm>
          <a:prstGeom prst="rect">
            <a:avLst/>
          </a:prstGeom>
          <a:noFill/>
          <a:ln>
            <a:noFill/>
          </a:ln>
        </p:spPr>
      </p:pic>
      <p:pic>
        <p:nvPicPr>
          <p:cNvPr id="5" name="Picture 2" descr="360DigiTMG Reviews - 52 Reviews of 360digitmg.com | Sitejab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3552"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142" name="Google Shape;142;gf3a8d4be09_2_180"/>
          <p:cNvSpPr txBox="1"/>
          <p:nvPr/>
        </p:nvSpPr>
        <p:spPr>
          <a:xfrm>
            <a:off x="332325" y="895375"/>
            <a:ext cx="11034000" cy="6389411"/>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a:t>
            </a:r>
            <a:r>
              <a:rPr lang="en-US" sz="3200" dirty="0" smtClean="0">
                <a:solidFill>
                  <a:schemeClr val="dk1"/>
                </a:solidFill>
                <a:latin typeface="Times New Roman"/>
                <a:ea typeface="Times New Roman"/>
                <a:cs typeface="Times New Roman"/>
                <a:sym typeface="Times New Roman"/>
              </a:rPr>
              <a:t>Problem</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Project Overview and Scope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Data Dictionary </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Exploratory </a:t>
            </a:r>
            <a:r>
              <a:rPr lang="en-US" sz="3200" dirty="0">
                <a:solidFill>
                  <a:schemeClr val="dk1"/>
                </a:solidFill>
                <a:latin typeface="Times New Roman"/>
                <a:ea typeface="Times New Roman"/>
                <a:cs typeface="Times New Roman"/>
                <a:sym typeface="Times New Roman"/>
              </a:rPr>
              <a:t>Data </a:t>
            </a:r>
            <a:r>
              <a:rPr lang="en-US" sz="3200" dirty="0" smtClean="0">
                <a:solidFill>
                  <a:schemeClr val="dk1"/>
                </a:solidFill>
                <a:latin typeface="Times New Roman"/>
                <a:ea typeface="Times New Roman"/>
                <a:cs typeface="Times New Roman"/>
                <a:sym typeface="Times New Roman"/>
              </a:rPr>
              <a:t>Analysis</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Data Preprocessing</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Data </a:t>
            </a:r>
            <a:r>
              <a:rPr lang="en-US" sz="3200" dirty="0" smtClean="0">
                <a:solidFill>
                  <a:schemeClr val="dk1"/>
                </a:solidFill>
                <a:latin typeface="Times New Roman"/>
                <a:ea typeface="Times New Roman"/>
                <a:cs typeface="Times New Roman"/>
                <a:sym typeface="Times New Roman"/>
              </a:rPr>
              <a:t>Visualization</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Project Architecture</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Model Building</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Model Deployment strategy</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Final Output</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Conclusion</a:t>
            </a:r>
          </a:p>
          <a:p>
            <a:pPr marL="457200" lvl="0" indent="-431800" algn="l" rtl="0">
              <a:lnSpc>
                <a:spcPct val="90000"/>
              </a:lnSpc>
              <a:spcBef>
                <a:spcPts val="0"/>
              </a:spcBef>
              <a:spcAft>
                <a:spcPts val="0"/>
              </a:spcAft>
              <a:buClr>
                <a:schemeClr val="dk1"/>
              </a:buClr>
              <a:buSzPts val="3200"/>
              <a:buFont typeface="Times New Roman"/>
              <a:buChar char="●"/>
            </a:pPr>
            <a:r>
              <a:rPr lang="en-US" sz="3200" dirty="0" smtClean="0">
                <a:solidFill>
                  <a:schemeClr val="dk1"/>
                </a:solidFill>
                <a:latin typeface="Times New Roman"/>
                <a:ea typeface="Times New Roman"/>
                <a:cs typeface="Times New Roman"/>
                <a:sym typeface="Times New Roman"/>
              </a:rPr>
              <a:t>Challenges</a:t>
            </a:r>
          </a:p>
          <a:p>
            <a:pPr marL="457200" lvl="0" indent="-431800" algn="l" rtl="0">
              <a:lnSpc>
                <a:spcPct val="90000"/>
              </a:lnSpc>
              <a:spcBef>
                <a:spcPts val="0"/>
              </a:spcBef>
              <a:spcAft>
                <a:spcPts val="0"/>
              </a:spcAft>
              <a:buClr>
                <a:schemeClr val="dk1"/>
              </a:buClr>
              <a:buSzPts val="3200"/>
              <a:buFont typeface="Times New Roman"/>
              <a:buChar char="●"/>
            </a:pPr>
            <a:endParaRPr lang="en-US" sz="3200" dirty="0" smtClean="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endParaRPr sz="3200" dirty="0">
              <a:solidFill>
                <a:schemeClr val="dk1"/>
              </a:solidFill>
              <a:latin typeface="Times New Roman"/>
              <a:ea typeface="Times New Roman"/>
              <a:cs typeface="Times New Roman"/>
              <a:sym typeface="Times New Roman"/>
            </a:endParaRPr>
          </a:p>
        </p:txBody>
      </p:sp>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7814"/>
            <a:ext cx="10515600" cy="535440"/>
          </a:xfrm>
        </p:spPr>
        <p:txBody>
          <a:bodyPr/>
          <a:lstStyle/>
          <a:p>
            <a:r>
              <a:rPr lang="en-US" sz="3200" b="1" dirty="0">
                <a:latin typeface="Times New Roman"/>
                <a:ea typeface="Times New Roman"/>
                <a:cs typeface="Times New Roman"/>
                <a:sym typeface="Times New Roman"/>
              </a:rPr>
              <a:t>Business</a:t>
            </a:r>
            <a:r>
              <a:rPr lang="en-US" sz="2800" b="1" dirty="0">
                <a:latin typeface="Times New Roman"/>
                <a:ea typeface="Times New Roman"/>
                <a:cs typeface="Times New Roman"/>
                <a:sym typeface="Times New Roman"/>
              </a:rPr>
              <a:t> </a:t>
            </a:r>
            <a:r>
              <a:rPr lang="en-US" sz="3200" b="1" dirty="0">
                <a:latin typeface="Times New Roman"/>
                <a:ea typeface="Times New Roman"/>
                <a:cs typeface="Times New Roman"/>
                <a:sym typeface="Times New Roman"/>
              </a:rPr>
              <a:t>Problem</a:t>
            </a:r>
            <a:endParaRPr lang="en-IN" sz="3200" b="1" dirty="0">
              <a:latin typeface="Times New Roman"/>
              <a:ea typeface="Times New Roman"/>
              <a:cs typeface="Times New Roman"/>
            </a:endParaRPr>
          </a:p>
        </p:txBody>
      </p:sp>
      <p:pic>
        <p:nvPicPr>
          <p:cNvPr id="3" name="Picture 2" descr="360DigiTMG Reviews - 52 Reviews of 360digitmg.com | Sitejab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5760" y="1617346"/>
            <a:ext cx="11582400" cy="4616648"/>
          </a:xfrm>
          <a:prstGeom prst="rect">
            <a:avLst/>
          </a:prstGeom>
          <a:noFill/>
        </p:spPr>
        <p:txBody>
          <a:bodyPr wrap="square" rtlCol="0">
            <a:spAutoFit/>
          </a:bodyPr>
          <a:lstStyle/>
          <a:p>
            <a:r>
              <a:rPr lang="en-US" sz="2800" b="1" u="sng" dirty="0"/>
              <a:t>Business </a:t>
            </a:r>
            <a:r>
              <a:rPr lang="en-US" sz="2800" b="1" u="sng" dirty="0" smtClean="0"/>
              <a:t>Problem: </a:t>
            </a:r>
            <a:r>
              <a:rPr lang="en-US" sz="2800" dirty="0"/>
              <a:t>A notable surge in bounce rates is causing dissatisfaction among patients. </a:t>
            </a:r>
            <a:endParaRPr lang="en-US" sz="2800" dirty="0" smtClean="0"/>
          </a:p>
          <a:p>
            <a:r>
              <a:rPr lang="en-US" sz="2800" u="sng" dirty="0" smtClean="0"/>
              <a:t>Business </a:t>
            </a:r>
            <a:r>
              <a:rPr lang="en-US" sz="2800" u="sng" dirty="0"/>
              <a:t>Objective: </a:t>
            </a:r>
            <a:r>
              <a:rPr lang="en-US" sz="2800" dirty="0"/>
              <a:t>Aim to minimize bounce rates. Business Constraint: Keep inventory costs at a minimum</a:t>
            </a:r>
            <a:r>
              <a:rPr lang="en-US" sz="2800" dirty="0" smtClean="0"/>
              <a:t>.</a:t>
            </a:r>
          </a:p>
          <a:p>
            <a:endParaRPr lang="en-US" sz="2800" dirty="0"/>
          </a:p>
          <a:p>
            <a:r>
              <a:rPr lang="en-US" sz="2800" b="1" dirty="0">
                <a:effectLst>
                  <a:outerShdw blurRad="38100" dist="38100" dir="2700000" algn="tl">
                    <a:srgbClr val="000000">
                      <a:alpha val="43137"/>
                    </a:srgbClr>
                  </a:outerShdw>
                </a:effectLst>
              </a:rPr>
              <a:t>Success </a:t>
            </a:r>
            <a:r>
              <a:rPr lang="en-US" sz="2800" b="1" dirty="0" smtClean="0">
                <a:effectLst>
                  <a:outerShdw blurRad="38100" dist="38100" dir="2700000" algn="tl">
                    <a:srgbClr val="000000">
                      <a:alpha val="43137"/>
                    </a:srgbClr>
                  </a:outerShdw>
                </a:effectLst>
              </a:rPr>
              <a:t>Metrics</a:t>
            </a:r>
          </a:p>
          <a:p>
            <a:r>
              <a:rPr lang="en-US" sz="2800" u="sng" dirty="0" smtClean="0"/>
              <a:t>Business </a:t>
            </a:r>
            <a:r>
              <a:rPr lang="en-US" sz="2800" u="sng" dirty="0"/>
              <a:t>Success Metric: </a:t>
            </a:r>
            <a:r>
              <a:rPr lang="en-US" sz="2800" dirty="0"/>
              <a:t>Achieve a minimum 30% reduction in bounce rates. </a:t>
            </a:r>
            <a:endParaRPr lang="en-US" sz="2800" dirty="0" smtClean="0"/>
          </a:p>
          <a:p>
            <a:r>
              <a:rPr lang="en-US" sz="2800" u="sng" dirty="0" smtClean="0"/>
              <a:t>Economic </a:t>
            </a:r>
            <a:r>
              <a:rPr lang="en-US" sz="2800" u="sng" dirty="0"/>
              <a:t>Success Metric: </a:t>
            </a:r>
            <a:r>
              <a:rPr lang="en-US" sz="2800" dirty="0"/>
              <a:t>Drive a revenue increase of at least 20 lacs INR through the effective reduction of bounce rates.</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1291937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 and Scope</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0305" y="955974"/>
            <a:ext cx="11826240" cy="1938992"/>
          </a:xfrm>
          <a:prstGeom prst="rect">
            <a:avLst/>
          </a:prstGeom>
          <a:noFill/>
        </p:spPr>
        <p:txBody>
          <a:bodyPr wrap="square" rtlCol="0">
            <a:spAutoFit/>
          </a:bodyPr>
          <a:lstStyle/>
          <a:p>
            <a:r>
              <a:rPr lang="en-US" sz="2400" b="1" dirty="0" smtClean="0"/>
              <a:t>Project Overview: </a:t>
            </a:r>
          </a:p>
          <a:p>
            <a:r>
              <a:rPr lang="en-US" sz="2400" dirty="0" smtClean="0"/>
              <a:t>The </a:t>
            </a:r>
            <a:r>
              <a:rPr lang="en-US" sz="2400" dirty="0"/>
              <a:t>project addresses a critical challenge in the healthcare system, focusing on the significant increase in bounce rates, which is adversely affecting patient satisfaction. The rising bounce rates indicate patients leaving the healthcare system dissatisfied before completing their intended actions or transactions.</a:t>
            </a:r>
            <a:endParaRPr lang="en-IN" sz="2400" dirty="0"/>
          </a:p>
        </p:txBody>
      </p:sp>
      <p:sp>
        <p:nvSpPr>
          <p:cNvPr id="3" name="TextBox 2"/>
          <p:cNvSpPr txBox="1"/>
          <p:nvPr/>
        </p:nvSpPr>
        <p:spPr>
          <a:xfrm>
            <a:off x="140305" y="2771025"/>
            <a:ext cx="11694544" cy="3631763"/>
          </a:xfrm>
          <a:prstGeom prst="rect">
            <a:avLst/>
          </a:prstGeom>
          <a:noFill/>
        </p:spPr>
        <p:txBody>
          <a:bodyPr wrap="square" rtlCol="0">
            <a:spAutoFit/>
          </a:bodyPr>
          <a:lstStyle/>
          <a:p>
            <a:pPr algn="just"/>
            <a:r>
              <a:rPr lang="en-US" sz="2400" b="1" dirty="0"/>
              <a:t>Scope:</a:t>
            </a:r>
            <a:endParaRPr lang="en-US" sz="2400" dirty="0"/>
          </a:p>
          <a:p>
            <a:pPr marL="285750" indent="-285750" algn="just">
              <a:buFont typeface="Arial" panose="020B0604020202020204" pitchFamily="34" charset="0"/>
              <a:buChar char="•"/>
            </a:pPr>
            <a:r>
              <a:rPr lang="en-US" sz="2400" dirty="0"/>
              <a:t>Analyze historical bounce rates and key contributing factors.</a:t>
            </a:r>
          </a:p>
          <a:p>
            <a:pPr marL="285750" indent="-285750" algn="just">
              <a:buFont typeface="Arial" panose="020B0604020202020204" pitchFamily="34" charset="0"/>
              <a:buChar char="•"/>
            </a:pPr>
            <a:r>
              <a:rPr lang="en-US" sz="2400" dirty="0"/>
              <a:t>Explore and preprocess relevant data for accurate forecasting.</a:t>
            </a:r>
          </a:p>
          <a:p>
            <a:pPr marL="285750" indent="-285750" algn="just">
              <a:buFont typeface="Arial" panose="020B0604020202020204" pitchFamily="34" charset="0"/>
              <a:buChar char="•"/>
            </a:pPr>
            <a:r>
              <a:rPr lang="en-US" sz="2400" dirty="0"/>
              <a:t>Implement SARIMAX models for future bounce rate predictions.</a:t>
            </a:r>
          </a:p>
          <a:p>
            <a:pPr marL="285750" indent="-285750" algn="just">
              <a:buFont typeface="Arial" panose="020B0604020202020204" pitchFamily="34" charset="0"/>
              <a:buChar char="•"/>
            </a:pPr>
            <a:r>
              <a:rPr lang="en-US" sz="2400" dirty="0"/>
              <a:t>Optimize inventory levels to align with forecasted demand.</a:t>
            </a:r>
          </a:p>
          <a:p>
            <a:pPr marL="285750" indent="-285750" algn="just">
              <a:buFont typeface="Arial" panose="020B0604020202020204" pitchFamily="34" charset="0"/>
              <a:buChar char="•"/>
            </a:pPr>
            <a:r>
              <a:rPr lang="en-US" sz="2400" dirty="0"/>
              <a:t>Enhance patient experience through streamlined operations.</a:t>
            </a:r>
          </a:p>
          <a:p>
            <a:pPr marL="285750" indent="-285750" algn="just">
              <a:buFont typeface="Arial" panose="020B0604020202020204" pitchFamily="34" charset="0"/>
              <a:buChar char="•"/>
            </a:pPr>
            <a:r>
              <a:rPr lang="en-US" sz="2400" dirty="0"/>
              <a:t>Define success metrics: 30% reduction in bounce rates, 20 lacs INR revenue increase.</a:t>
            </a:r>
          </a:p>
          <a:p>
            <a:pPr marL="285750" indent="-285750" algn="just">
              <a:buFont typeface="Arial" panose="020B0604020202020204" pitchFamily="34" charset="0"/>
              <a:buChar char="•"/>
            </a:pPr>
            <a:r>
              <a:rPr lang="en-US" sz="2400" dirty="0"/>
              <a:t>Continuous monitoring, feedback, and iterative improvements.</a:t>
            </a:r>
          </a:p>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pic>
        <p:nvPicPr>
          <p:cNvPr id="4"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919" y="5896947"/>
            <a:ext cx="2277039" cy="808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559351627"/>
              </p:ext>
            </p:extLst>
          </p:nvPr>
        </p:nvGraphicFramePr>
        <p:xfrm>
          <a:off x="264160" y="953742"/>
          <a:ext cx="11196321" cy="4959940"/>
        </p:xfrm>
        <a:graphic>
          <a:graphicData uri="http://schemas.openxmlformats.org/drawingml/2006/table">
            <a:tbl>
              <a:tblPr firstRow="1" bandRow="1">
                <a:tableStyleId>{08FB837D-C827-4EFA-A057-4D05807E0F7C}</a:tableStyleId>
              </a:tblPr>
              <a:tblGrid>
                <a:gridCol w="3732107">
                  <a:extLst>
                    <a:ext uri="{9D8B030D-6E8A-4147-A177-3AD203B41FA5}">
                      <a16:colId xmlns:a16="http://schemas.microsoft.com/office/drawing/2014/main" val="3429329177"/>
                    </a:ext>
                  </a:extLst>
                </a:gridCol>
                <a:gridCol w="3732107">
                  <a:extLst>
                    <a:ext uri="{9D8B030D-6E8A-4147-A177-3AD203B41FA5}">
                      <a16:colId xmlns:a16="http://schemas.microsoft.com/office/drawing/2014/main" val="1656061566"/>
                    </a:ext>
                  </a:extLst>
                </a:gridCol>
                <a:gridCol w="3732107">
                  <a:extLst>
                    <a:ext uri="{9D8B030D-6E8A-4147-A177-3AD203B41FA5}">
                      <a16:colId xmlns:a16="http://schemas.microsoft.com/office/drawing/2014/main" val="2995408059"/>
                    </a:ext>
                  </a:extLst>
                </a:gridCol>
              </a:tblGrid>
              <a:tr h="317270">
                <a:tc>
                  <a:txBody>
                    <a:bodyPr/>
                    <a:lstStyle/>
                    <a:p>
                      <a:r>
                        <a:rPr lang="en-US" dirty="0" smtClean="0"/>
                        <a:t>Name of the Feature </a:t>
                      </a:r>
                      <a:endParaRPr lang="en-IN" dirty="0"/>
                    </a:p>
                  </a:txBody>
                  <a:tcPr/>
                </a:tc>
                <a:tc>
                  <a:txBody>
                    <a:bodyPr/>
                    <a:lstStyle/>
                    <a:p>
                      <a:r>
                        <a:rPr lang="en-US" dirty="0" smtClean="0"/>
                        <a:t> Description </a:t>
                      </a:r>
                      <a:endParaRPr lang="en-IN" dirty="0"/>
                    </a:p>
                  </a:txBody>
                  <a:tcPr/>
                </a:tc>
                <a:tc>
                  <a:txBody>
                    <a:bodyPr/>
                    <a:lstStyle/>
                    <a:p>
                      <a:r>
                        <a:rPr lang="en-US" dirty="0" err="1" smtClean="0"/>
                        <a:t>DataType</a:t>
                      </a:r>
                      <a:endParaRPr lang="en-IN" dirty="0"/>
                    </a:p>
                  </a:txBody>
                  <a:tcPr/>
                </a:tc>
                <a:extLst>
                  <a:ext uri="{0D108BD9-81ED-4DB2-BD59-A6C34878D82A}">
                    <a16:rowId xmlns:a16="http://schemas.microsoft.com/office/drawing/2014/main" val="808251263"/>
                  </a:ext>
                </a:extLst>
              </a:tr>
              <a:tr h="317270">
                <a:tc>
                  <a:txBody>
                    <a:bodyPr/>
                    <a:lstStyle/>
                    <a:p>
                      <a:r>
                        <a:rPr lang="en-US" dirty="0" smtClean="0"/>
                        <a:t>1. Type of Sales </a:t>
                      </a:r>
                      <a:endParaRPr lang="en-IN" dirty="0"/>
                    </a:p>
                  </a:txBody>
                  <a:tcPr/>
                </a:tc>
                <a:tc>
                  <a:txBody>
                    <a:bodyPr/>
                    <a:lstStyle/>
                    <a:p>
                      <a:r>
                        <a:rPr lang="en-US" dirty="0" smtClean="0"/>
                        <a:t>Type of sale of the drug(sale/Return)</a:t>
                      </a:r>
                      <a:endParaRPr lang="en-IN" dirty="0"/>
                    </a:p>
                  </a:txBody>
                  <a:tcPr/>
                </a:tc>
                <a:tc>
                  <a:txBody>
                    <a:bodyPr/>
                    <a:lstStyle/>
                    <a:p>
                      <a:r>
                        <a:rPr lang="en-US" dirty="0" smtClean="0"/>
                        <a:t>Categorical(Binary)</a:t>
                      </a:r>
                      <a:endParaRPr lang="en-IN" dirty="0"/>
                    </a:p>
                  </a:txBody>
                  <a:tcPr/>
                </a:tc>
                <a:extLst>
                  <a:ext uri="{0D108BD9-81ED-4DB2-BD59-A6C34878D82A}">
                    <a16:rowId xmlns:a16="http://schemas.microsoft.com/office/drawing/2014/main" val="1254276907"/>
                  </a:ext>
                </a:extLst>
              </a:tr>
              <a:tr h="317270">
                <a:tc>
                  <a:txBody>
                    <a:bodyPr/>
                    <a:lstStyle/>
                    <a:p>
                      <a:r>
                        <a:rPr lang="en-US" dirty="0" smtClean="0"/>
                        <a:t>2. </a:t>
                      </a:r>
                      <a:r>
                        <a:rPr lang="en-US" dirty="0" err="1" smtClean="0"/>
                        <a:t>Patient_ID</a:t>
                      </a:r>
                      <a:endParaRPr lang="en-IN" dirty="0"/>
                    </a:p>
                  </a:txBody>
                  <a:tcPr/>
                </a:tc>
                <a:tc>
                  <a:txBody>
                    <a:bodyPr/>
                    <a:lstStyle/>
                    <a:p>
                      <a:r>
                        <a:rPr lang="en-US" dirty="0" smtClean="0"/>
                        <a:t>ID of a</a:t>
                      </a:r>
                      <a:r>
                        <a:rPr lang="en-US" baseline="0" dirty="0" smtClean="0"/>
                        <a:t> Patient</a:t>
                      </a:r>
                      <a:endParaRPr lang="en-IN" dirty="0"/>
                    </a:p>
                  </a:txBody>
                  <a:tcPr/>
                </a:tc>
                <a:tc>
                  <a:txBody>
                    <a:bodyPr/>
                    <a:lstStyle/>
                    <a:p>
                      <a:r>
                        <a:rPr lang="en-US" dirty="0" smtClean="0"/>
                        <a:t>Numeric</a:t>
                      </a:r>
                      <a:endParaRPr lang="en-IN" dirty="0"/>
                    </a:p>
                  </a:txBody>
                  <a:tcPr/>
                </a:tc>
                <a:extLst>
                  <a:ext uri="{0D108BD9-81ED-4DB2-BD59-A6C34878D82A}">
                    <a16:rowId xmlns:a16="http://schemas.microsoft.com/office/drawing/2014/main" val="2329395585"/>
                  </a:ext>
                </a:extLst>
              </a:tr>
              <a:tr h="317270">
                <a:tc>
                  <a:txBody>
                    <a:bodyPr/>
                    <a:lstStyle/>
                    <a:p>
                      <a:r>
                        <a:rPr lang="en-US" dirty="0" smtClean="0"/>
                        <a:t>3. </a:t>
                      </a:r>
                      <a:r>
                        <a:rPr lang="en-US" dirty="0" err="1" smtClean="0"/>
                        <a:t>Specialisation</a:t>
                      </a:r>
                      <a:endParaRPr lang="en-IN" dirty="0"/>
                    </a:p>
                  </a:txBody>
                  <a:tcPr/>
                </a:tc>
                <a:tc>
                  <a:txBody>
                    <a:bodyPr/>
                    <a:lstStyle/>
                    <a:p>
                      <a:r>
                        <a:rPr lang="en-US" dirty="0" smtClean="0"/>
                        <a:t>Name of </a:t>
                      </a:r>
                      <a:r>
                        <a:rPr lang="en-US" dirty="0" err="1" smtClean="0"/>
                        <a:t>Specialisation</a:t>
                      </a:r>
                      <a:endParaRPr lang="en-IN" dirty="0"/>
                    </a:p>
                  </a:txBody>
                  <a:tcPr/>
                </a:tc>
                <a:tc>
                  <a:txBody>
                    <a:bodyPr/>
                    <a:lstStyle/>
                    <a:p>
                      <a:r>
                        <a:rPr lang="en-US" dirty="0" smtClean="0"/>
                        <a:t>Categorical</a:t>
                      </a:r>
                      <a:endParaRPr lang="en-IN" dirty="0"/>
                    </a:p>
                  </a:txBody>
                  <a:tcPr/>
                </a:tc>
                <a:extLst>
                  <a:ext uri="{0D108BD9-81ED-4DB2-BD59-A6C34878D82A}">
                    <a16:rowId xmlns:a16="http://schemas.microsoft.com/office/drawing/2014/main" val="1492884083"/>
                  </a:ext>
                </a:extLst>
              </a:tr>
              <a:tr h="317270">
                <a:tc>
                  <a:txBody>
                    <a:bodyPr/>
                    <a:lstStyle/>
                    <a:p>
                      <a:r>
                        <a:rPr lang="en-US" dirty="0" smtClean="0"/>
                        <a:t>4. </a:t>
                      </a:r>
                      <a:r>
                        <a:rPr lang="en-US" dirty="0" err="1" smtClean="0"/>
                        <a:t>Dept</a:t>
                      </a:r>
                      <a:endParaRPr lang="en-IN" dirty="0"/>
                    </a:p>
                  </a:txBody>
                  <a:tcPr/>
                </a:tc>
                <a:tc>
                  <a:txBody>
                    <a:bodyPr/>
                    <a:lstStyle/>
                    <a:p>
                      <a:r>
                        <a:rPr lang="en-US" dirty="0" smtClean="0"/>
                        <a:t>Pharmacy Department</a:t>
                      </a:r>
                      <a:endParaRPr lang="en-IN" dirty="0"/>
                    </a:p>
                  </a:txBody>
                  <a:tcPr/>
                </a:tc>
                <a:tc>
                  <a:txBody>
                    <a:bodyPr/>
                    <a:lstStyle/>
                    <a:p>
                      <a:r>
                        <a:rPr lang="en-US" dirty="0" smtClean="0"/>
                        <a:t>Categorical</a:t>
                      </a:r>
                      <a:endParaRPr lang="en-IN" dirty="0"/>
                    </a:p>
                  </a:txBody>
                  <a:tcPr/>
                </a:tc>
                <a:extLst>
                  <a:ext uri="{0D108BD9-81ED-4DB2-BD59-A6C34878D82A}">
                    <a16:rowId xmlns:a16="http://schemas.microsoft.com/office/drawing/2014/main" val="1371529508"/>
                  </a:ext>
                </a:extLst>
              </a:tr>
              <a:tr h="317270">
                <a:tc>
                  <a:txBody>
                    <a:bodyPr/>
                    <a:lstStyle/>
                    <a:p>
                      <a:r>
                        <a:rPr lang="en-US" dirty="0" smtClean="0"/>
                        <a:t>5. </a:t>
                      </a:r>
                      <a:r>
                        <a:rPr lang="en-US" dirty="0" err="1" smtClean="0"/>
                        <a:t>Dateofbill</a:t>
                      </a:r>
                      <a:endParaRPr lang="en-US" dirty="0" smtClean="0"/>
                    </a:p>
                  </a:txBody>
                  <a:tcPr/>
                </a:tc>
                <a:tc>
                  <a:txBody>
                    <a:bodyPr/>
                    <a:lstStyle/>
                    <a:p>
                      <a:r>
                        <a:rPr lang="en-US" dirty="0" smtClean="0"/>
                        <a:t>Date of</a:t>
                      </a:r>
                      <a:r>
                        <a:rPr lang="en-US" baseline="0" dirty="0" smtClean="0"/>
                        <a:t> purchase</a:t>
                      </a:r>
                      <a:endParaRPr lang="en-IN" dirty="0"/>
                    </a:p>
                  </a:txBody>
                  <a:tcPr/>
                </a:tc>
                <a:tc>
                  <a:txBody>
                    <a:bodyPr/>
                    <a:lstStyle/>
                    <a:p>
                      <a:r>
                        <a:rPr lang="en-US" dirty="0" smtClean="0"/>
                        <a:t>Time-series-data</a:t>
                      </a:r>
                      <a:endParaRPr lang="en-IN" dirty="0"/>
                    </a:p>
                  </a:txBody>
                  <a:tcPr/>
                </a:tc>
                <a:extLst>
                  <a:ext uri="{0D108BD9-81ED-4DB2-BD59-A6C34878D82A}">
                    <a16:rowId xmlns:a16="http://schemas.microsoft.com/office/drawing/2014/main" val="2654663116"/>
                  </a:ext>
                </a:extLst>
              </a:tr>
              <a:tr h="317270">
                <a:tc>
                  <a:txBody>
                    <a:bodyPr/>
                    <a:lstStyle/>
                    <a:p>
                      <a:r>
                        <a:rPr lang="en-US" dirty="0" smtClean="0"/>
                        <a:t>6.</a:t>
                      </a:r>
                      <a:r>
                        <a:rPr lang="en-US" baseline="0" dirty="0" smtClean="0"/>
                        <a:t> Quantity</a:t>
                      </a:r>
                      <a:endParaRPr lang="en-IN" dirty="0"/>
                    </a:p>
                  </a:txBody>
                  <a:tcPr/>
                </a:tc>
                <a:tc>
                  <a:txBody>
                    <a:bodyPr/>
                    <a:lstStyle/>
                    <a:p>
                      <a:r>
                        <a:rPr lang="en-US" dirty="0" smtClean="0"/>
                        <a:t>Quantity of drug sold</a:t>
                      </a:r>
                      <a:endParaRPr lang="en-IN" dirty="0"/>
                    </a:p>
                  </a:txBody>
                  <a:tcPr/>
                </a:tc>
                <a:tc>
                  <a:txBody>
                    <a:bodyPr/>
                    <a:lstStyle/>
                    <a:p>
                      <a:r>
                        <a:rPr lang="en-US" dirty="0" smtClean="0"/>
                        <a:t>Numeric</a:t>
                      </a:r>
                      <a:endParaRPr lang="en-IN" dirty="0"/>
                    </a:p>
                  </a:txBody>
                  <a:tcPr/>
                </a:tc>
                <a:extLst>
                  <a:ext uri="{0D108BD9-81ED-4DB2-BD59-A6C34878D82A}">
                    <a16:rowId xmlns:a16="http://schemas.microsoft.com/office/drawing/2014/main" val="2649023096"/>
                  </a:ext>
                </a:extLst>
              </a:tr>
              <a:tr h="317270">
                <a:tc>
                  <a:txBody>
                    <a:bodyPr/>
                    <a:lstStyle/>
                    <a:p>
                      <a:r>
                        <a:rPr lang="en-US" dirty="0" smtClean="0"/>
                        <a:t>7. </a:t>
                      </a:r>
                      <a:r>
                        <a:rPr lang="en-US" dirty="0" err="1" smtClean="0"/>
                        <a:t>ReturnQuantity</a:t>
                      </a:r>
                      <a:endParaRPr lang="en-IN" dirty="0"/>
                    </a:p>
                  </a:txBody>
                  <a:tcPr/>
                </a:tc>
                <a:tc>
                  <a:txBody>
                    <a:bodyPr/>
                    <a:lstStyle/>
                    <a:p>
                      <a:r>
                        <a:rPr lang="en-US" dirty="0" smtClean="0"/>
                        <a:t>Quantity of drug returned by the patient</a:t>
                      </a:r>
                      <a:endParaRPr lang="en-IN" dirty="0"/>
                    </a:p>
                  </a:txBody>
                  <a:tcPr/>
                </a:tc>
                <a:tc>
                  <a:txBody>
                    <a:bodyPr/>
                    <a:lstStyle/>
                    <a:p>
                      <a:r>
                        <a:rPr lang="en-US" dirty="0" smtClean="0"/>
                        <a:t>Numeric</a:t>
                      </a:r>
                      <a:endParaRPr lang="en-IN" dirty="0"/>
                    </a:p>
                  </a:txBody>
                  <a:tcPr/>
                </a:tc>
                <a:extLst>
                  <a:ext uri="{0D108BD9-81ED-4DB2-BD59-A6C34878D82A}">
                    <a16:rowId xmlns:a16="http://schemas.microsoft.com/office/drawing/2014/main" val="3133726527"/>
                  </a:ext>
                </a:extLst>
              </a:tr>
              <a:tr h="317270">
                <a:tc>
                  <a:txBody>
                    <a:bodyPr/>
                    <a:lstStyle/>
                    <a:p>
                      <a:r>
                        <a:rPr lang="en-US" dirty="0" smtClean="0"/>
                        <a:t>8.</a:t>
                      </a:r>
                      <a:r>
                        <a:rPr lang="en-US" baseline="0" dirty="0" smtClean="0"/>
                        <a:t> </a:t>
                      </a:r>
                      <a:r>
                        <a:rPr lang="en-US" baseline="0" dirty="0" err="1" smtClean="0"/>
                        <a:t>Final_Cost</a:t>
                      </a:r>
                      <a:endParaRPr lang="en-IN" dirty="0"/>
                    </a:p>
                  </a:txBody>
                  <a:tcPr/>
                </a:tc>
                <a:tc>
                  <a:txBody>
                    <a:bodyPr/>
                    <a:lstStyle/>
                    <a:p>
                      <a:r>
                        <a:rPr lang="en-US" dirty="0" smtClean="0"/>
                        <a:t>Final cost of the drug includes</a:t>
                      </a:r>
                      <a:r>
                        <a:rPr lang="en-US" baseline="0" dirty="0" smtClean="0"/>
                        <a:t> quantity</a:t>
                      </a:r>
                      <a:endParaRPr lang="en-IN" dirty="0"/>
                    </a:p>
                  </a:txBody>
                  <a:tcPr/>
                </a:tc>
                <a:tc>
                  <a:txBody>
                    <a:bodyPr/>
                    <a:lstStyle/>
                    <a:p>
                      <a:r>
                        <a:rPr lang="en-US" dirty="0" err="1" smtClean="0"/>
                        <a:t>Continous</a:t>
                      </a:r>
                      <a:endParaRPr lang="en-IN" dirty="0"/>
                    </a:p>
                  </a:txBody>
                  <a:tcPr/>
                </a:tc>
                <a:extLst>
                  <a:ext uri="{0D108BD9-81ED-4DB2-BD59-A6C34878D82A}">
                    <a16:rowId xmlns:a16="http://schemas.microsoft.com/office/drawing/2014/main" val="2990585152"/>
                  </a:ext>
                </a:extLst>
              </a:tr>
              <a:tr h="317270">
                <a:tc>
                  <a:txBody>
                    <a:bodyPr/>
                    <a:lstStyle/>
                    <a:p>
                      <a:r>
                        <a:rPr lang="en-US" dirty="0" smtClean="0"/>
                        <a:t>9. </a:t>
                      </a:r>
                      <a:r>
                        <a:rPr lang="en-US" dirty="0" err="1" smtClean="0"/>
                        <a:t>Final_Sales</a:t>
                      </a:r>
                      <a:endParaRPr lang="en-IN" dirty="0"/>
                    </a:p>
                  </a:txBody>
                  <a:tcPr/>
                </a:tc>
                <a:tc>
                  <a:txBody>
                    <a:bodyPr/>
                    <a:lstStyle/>
                    <a:p>
                      <a:r>
                        <a:rPr lang="en-US" dirty="0" smtClean="0"/>
                        <a:t>Final sales amount</a:t>
                      </a:r>
                      <a:endParaRPr lang="en-IN" dirty="0"/>
                    </a:p>
                  </a:txBody>
                  <a:tcPr/>
                </a:tc>
                <a:tc>
                  <a:txBody>
                    <a:bodyPr/>
                    <a:lstStyle/>
                    <a:p>
                      <a:r>
                        <a:rPr lang="en-US" dirty="0" smtClean="0"/>
                        <a:t>Continuous</a:t>
                      </a:r>
                      <a:endParaRPr lang="en-IN" dirty="0"/>
                    </a:p>
                  </a:txBody>
                  <a:tcPr/>
                </a:tc>
                <a:extLst>
                  <a:ext uri="{0D108BD9-81ED-4DB2-BD59-A6C34878D82A}">
                    <a16:rowId xmlns:a16="http://schemas.microsoft.com/office/drawing/2014/main" val="1354056397"/>
                  </a:ext>
                </a:extLst>
              </a:tr>
              <a:tr h="317270">
                <a:tc>
                  <a:txBody>
                    <a:bodyPr/>
                    <a:lstStyle/>
                    <a:p>
                      <a:r>
                        <a:rPr lang="en-US" dirty="0" smtClean="0"/>
                        <a:t>10. </a:t>
                      </a:r>
                      <a:r>
                        <a:rPr lang="en-US" dirty="0" err="1" smtClean="0"/>
                        <a:t>RtnMRP</a:t>
                      </a:r>
                      <a:endParaRPr lang="en-IN" dirty="0"/>
                    </a:p>
                  </a:txBody>
                  <a:tcPr/>
                </a:tc>
                <a:tc>
                  <a:txBody>
                    <a:bodyPr/>
                    <a:lstStyle/>
                    <a:p>
                      <a:r>
                        <a:rPr lang="en-US" dirty="0" smtClean="0"/>
                        <a:t>MRP</a:t>
                      </a:r>
                      <a:r>
                        <a:rPr lang="en-US" baseline="0" dirty="0" smtClean="0"/>
                        <a:t> of the returned drug includes quantity</a:t>
                      </a:r>
                      <a:endParaRPr lang="en-IN" dirty="0"/>
                    </a:p>
                  </a:txBody>
                  <a:tcPr/>
                </a:tc>
                <a:tc>
                  <a:txBody>
                    <a:bodyPr/>
                    <a:lstStyle/>
                    <a:p>
                      <a:r>
                        <a:rPr lang="en-US" dirty="0" smtClean="0"/>
                        <a:t>Numeric</a:t>
                      </a:r>
                      <a:endParaRPr lang="en-IN" dirty="0"/>
                    </a:p>
                  </a:txBody>
                  <a:tcPr/>
                </a:tc>
                <a:extLst>
                  <a:ext uri="{0D108BD9-81ED-4DB2-BD59-A6C34878D82A}">
                    <a16:rowId xmlns:a16="http://schemas.microsoft.com/office/drawing/2014/main" val="1283882359"/>
                  </a:ext>
                </a:extLst>
              </a:tr>
              <a:tr h="317270">
                <a:tc>
                  <a:txBody>
                    <a:bodyPr/>
                    <a:lstStyle/>
                    <a:p>
                      <a:r>
                        <a:rPr lang="en-US" dirty="0" smtClean="0"/>
                        <a:t>11.</a:t>
                      </a:r>
                      <a:r>
                        <a:rPr lang="en-US" baseline="0" dirty="0" smtClean="0"/>
                        <a:t> </a:t>
                      </a:r>
                      <a:r>
                        <a:rPr lang="en-US" dirty="0" smtClean="0"/>
                        <a:t>Formulation</a:t>
                      </a:r>
                      <a:endParaRPr lang="en-IN" dirty="0"/>
                    </a:p>
                  </a:txBody>
                  <a:tcPr/>
                </a:tc>
                <a:tc>
                  <a:txBody>
                    <a:bodyPr/>
                    <a:lstStyle/>
                    <a:p>
                      <a:r>
                        <a:rPr lang="en-US" dirty="0" smtClean="0"/>
                        <a:t>Type of drug formulation</a:t>
                      </a:r>
                      <a:endParaRPr lang="en-IN" dirty="0"/>
                    </a:p>
                  </a:txBody>
                  <a:tcPr/>
                </a:tc>
                <a:tc>
                  <a:txBody>
                    <a:bodyPr/>
                    <a:lstStyle/>
                    <a:p>
                      <a:r>
                        <a:rPr lang="en-US" dirty="0" smtClean="0"/>
                        <a:t>Categorical</a:t>
                      </a:r>
                      <a:endParaRPr lang="en-IN" dirty="0"/>
                    </a:p>
                  </a:txBody>
                  <a:tcPr/>
                </a:tc>
                <a:extLst>
                  <a:ext uri="{0D108BD9-81ED-4DB2-BD59-A6C34878D82A}">
                    <a16:rowId xmlns:a16="http://schemas.microsoft.com/office/drawing/2014/main" val="1160256635"/>
                  </a:ext>
                </a:extLst>
              </a:tr>
              <a:tr h="317270">
                <a:tc>
                  <a:txBody>
                    <a:bodyPr/>
                    <a:lstStyle/>
                    <a:p>
                      <a:r>
                        <a:rPr lang="en-US" dirty="0" smtClean="0"/>
                        <a:t>12. </a:t>
                      </a:r>
                      <a:r>
                        <a:rPr lang="en-US" dirty="0" err="1" smtClean="0"/>
                        <a:t>DrugName</a:t>
                      </a:r>
                      <a:endParaRPr lang="en-IN" dirty="0"/>
                    </a:p>
                  </a:txBody>
                  <a:tcPr/>
                </a:tc>
                <a:tc>
                  <a:txBody>
                    <a:bodyPr/>
                    <a:lstStyle/>
                    <a:p>
                      <a:r>
                        <a:rPr lang="en-US" dirty="0" smtClean="0"/>
                        <a:t>Generic name of the drug</a:t>
                      </a:r>
                      <a:endParaRPr lang="en-IN" dirty="0"/>
                    </a:p>
                  </a:txBody>
                  <a:tcPr/>
                </a:tc>
                <a:tc>
                  <a:txBody>
                    <a:bodyPr/>
                    <a:lstStyle/>
                    <a:p>
                      <a:r>
                        <a:rPr lang="en-US" dirty="0" smtClean="0"/>
                        <a:t>Categorical </a:t>
                      </a:r>
                      <a:endParaRPr lang="en-IN" dirty="0"/>
                    </a:p>
                  </a:txBody>
                  <a:tcPr/>
                </a:tc>
                <a:extLst>
                  <a:ext uri="{0D108BD9-81ED-4DB2-BD59-A6C34878D82A}">
                    <a16:rowId xmlns:a16="http://schemas.microsoft.com/office/drawing/2014/main" val="253819627"/>
                  </a:ext>
                </a:extLst>
              </a:tr>
              <a:tr h="317270">
                <a:tc>
                  <a:txBody>
                    <a:bodyPr/>
                    <a:lstStyle/>
                    <a:p>
                      <a:r>
                        <a:rPr lang="en-US" dirty="0" smtClean="0"/>
                        <a:t>13. </a:t>
                      </a:r>
                      <a:r>
                        <a:rPr lang="en-US" dirty="0" err="1" smtClean="0"/>
                        <a:t>SubCat</a:t>
                      </a:r>
                      <a:endParaRPr lang="en-IN" dirty="0"/>
                    </a:p>
                  </a:txBody>
                  <a:tcPr/>
                </a:tc>
                <a:tc>
                  <a:txBody>
                    <a:bodyPr/>
                    <a:lstStyle/>
                    <a:p>
                      <a:r>
                        <a:rPr lang="en-US" dirty="0" smtClean="0"/>
                        <a:t>Subcategory to the category of drugs</a:t>
                      </a:r>
                      <a:endParaRPr lang="en-IN" dirty="0"/>
                    </a:p>
                  </a:txBody>
                  <a:tcPr/>
                </a:tc>
                <a:tc>
                  <a:txBody>
                    <a:bodyPr/>
                    <a:lstStyle/>
                    <a:p>
                      <a:r>
                        <a:rPr lang="en-US" dirty="0" smtClean="0"/>
                        <a:t>Categorical</a:t>
                      </a:r>
                      <a:endParaRPr lang="en-IN" dirty="0"/>
                    </a:p>
                  </a:txBody>
                  <a:tcPr/>
                </a:tc>
                <a:extLst>
                  <a:ext uri="{0D108BD9-81ED-4DB2-BD59-A6C34878D82A}">
                    <a16:rowId xmlns:a16="http://schemas.microsoft.com/office/drawing/2014/main" val="1585087348"/>
                  </a:ext>
                </a:extLst>
              </a:tr>
              <a:tr h="506704">
                <a:tc>
                  <a:txBody>
                    <a:bodyPr/>
                    <a:lstStyle/>
                    <a:p>
                      <a:r>
                        <a:rPr lang="en-US" dirty="0" smtClean="0"/>
                        <a:t>14. SubCat1</a:t>
                      </a:r>
                      <a:endParaRPr lang="en-IN" dirty="0"/>
                    </a:p>
                  </a:txBody>
                  <a:tcPr/>
                </a:tc>
                <a:tc>
                  <a:txBody>
                    <a:bodyPr/>
                    <a:lstStyle/>
                    <a:p>
                      <a:r>
                        <a:rPr lang="en-US" dirty="0" smtClean="0"/>
                        <a:t>Subcategory</a:t>
                      </a:r>
                      <a:r>
                        <a:rPr lang="en-US" baseline="0" dirty="0" smtClean="0"/>
                        <a:t> condition to the category of drugs</a:t>
                      </a:r>
                      <a:endParaRPr lang="en-IN" dirty="0"/>
                    </a:p>
                  </a:txBody>
                  <a:tcPr/>
                </a:tc>
                <a:tc>
                  <a:txBody>
                    <a:bodyPr/>
                    <a:lstStyle/>
                    <a:p>
                      <a:r>
                        <a:rPr lang="en-US" dirty="0" smtClean="0"/>
                        <a:t>Categorical</a:t>
                      </a:r>
                      <a:endParaRPr lang="en-IN" dirty="0"/>
                    </a:p>
                  </a:txBody>
                  <a:tcPr/>
                </a:tc>
                <a:extLst>
                  <a:ext uri="{0D108BD9-81ED-4DB2-BD59-A6C34878D82A}">
                    <a16:rowId xmlns:a16="http://schemas.microsoft.com/office/drawing/2014/main" val="2135747869"/>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9838" y="1181100"/>
            <a:ext cx="10665737" cy="4771831"/>
          </a:xfrm>
          <a:prstGeom prst="rect">
            <a:avLst/>
          </a:prstGeom>
          <a:solidFill>
            <a:schemeClr val="bg1"/>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 name="Rectangle 3"/>
          <p:cNvSpPr/>
          <p:nvPr/>
        </p:nvSpPr>
        <p:spPr>
          <a:xfrm>
            <a:off x="248194" y="1396291"/>
            <a:ext cx="5532845" cy="4955203"/>
          </a:xfrm>
          <a:prstGeom prst="rect">
            <a:avLst/>
          </a:prstGeom>
        </p:spPr>
        <p:txBody>
          <a:bodyPr wrap="square">
            <a:spAutoFit/>
          </a:bodyPr>
          <a:lstStyle/>
          <a:p>
            <a:pPr algn="just"/>
            <a:r>
              <a:rPr lang="en-IN" sz="2400" b="1" dirty="0">
                <a:solidFill>
                  <a:schemeClr val="tx1"/>
                </a:solidFill>
                <a:latin typeface="+mj-lt"/>
              </a:rPr>
              <a:t>Business Insights</a:t>
            </a:r>
            <a:r>
              <a:rPr lang="en-IN" sz="2400" b="1" dirty="0" smtClean="0">
                <a:solidFill>
                  <a:schemeClr val="tx1"/>
                </a:solidFill>
                <a:latin typeface="+mj-lt"/>
              </a:rPr>
              <a:t>:</a:t>
            </a:r>
          </a:p>
          <a:p>
            <a:pPr algn="just"/>
            <a:endParaRPr lang="en-IN" sz="2400" b="1" dirty="0" smtClean="0">
              <a:solidFill>
                <a:srgbClr val="374151"/>
              </a:solidFill>
              <a:latin typeface="+mj-lt"/>
            </a:endParaRPr>
          </a:p>
          <a:p>
            <a:pPr algn="just"/>
            <a:r>
              <a:rPr lang="en-IN" sz="1800" i="1" dirty="0" smtClean="0">
                <a:solidFill>
                  <a:schemeClr val="tx1"/>
                </a:solidFill>
                <a:latin typeface="+mj-lt"/>
              </a:rPr>
              <a:t>Uncleaned </a:t>
            </a:r>
            <a:r>
              <a:rPr lang="en-IN" sz="1800" i="1" dirty="0">
                <a:solidFill>
                  <a:schemeClr val="tx1"/>
                </a:solidFill>
                <a:latin typeface="+mj-lt"/>
              </a:rPr>
              <a:t>Data</a:t>
            </a:r>
            <a:r>
              <a:rPr lang="en-IN" sz="1800" i="1" dirty="0" smtClean="0">
                <a:solidFill>
                  <a:schemeClr val="tx1"/>
                </a:solidFill>
                <a:latin typeface="+mj-lt"/>
              </a:rPr>
              <a:t>:</a:t>
            </a:r>
          </a:p>
          <a:p>
            <a:pPr algn="just"/>
            <a:endParaRPr lang="en-IN" sz="1800" dirty="0">
              <a:solidFill>
                <a:schemeClr val="tx1"/>
              </a:solidFill>
              <a:latin typeface="+mj-lt"/>
            </a:endParaRPr>
          </a:p>
          <a:p>
            <a:pPr marL="285750" indent="-285750" algn="just">
              <a:buFont typeface="Wingdings" panose="05000000000000000000" pitchFamily="2" charset="2"/>
              <a:buChar char="Ø"/>
            </a:pPr>
            <a:r>
              <a:rPr lang="en-IN" sz="1800" b="1" dirty="0">
                <a:solidFill>
                  <a:schemeClr val="tx1"/>
                </a:solidFill>
                <a:latin typeface="+mj-lt"/>
              </a:rPr>
              <a:t>Higher Variability:</a:t>
            </a:r>
            <a:endParaRPr lang="en-IN" sz="1800" dirty="0">
              <a:solidFill>
                <a:schemeClr val="tx1"/>
              </a:solidFill>
              <a:latin typeface="+mj-lt"/>
            </a:endParaRPr>
          </a:p>
          <a:p>
            <a:pPr marL="742950" lvl="1" indent="-285750" algn="just">
              <a:buFont typeface="Wingdings" panose="05000000000000000000" pitchFamily="2" charset="2"/>
              <a:buChar char="Ø"/>
            </a:pPr>
            <a:r>
              <a:rPr lang="en-IN" sz="1800" dirty="0">
                <a:solidFill>
                  <a:schemeClr val="tx1"/>
                </a:solidFill>
                <a:latin typeface="+mj-lt"/>
              </a:rPr>
              <a:t>Elevated variance, standard deviation, and range indicate data inconsistencies.</a:t>
            </a:r>
          </a:p>
          <a:p>
            <a:pPr marL="285750" indent="-285750" algn="just">
              <a:buFont typeface="Wingdings" panose="05000000000000000000" pitchFamily="2" charset="2"/>
              <a:buChar char="Ø"/>
            </a:pPr>
            <a:r>
              <a:rPr lang="en-IN" sz="1800" b="1" dirty="0">
                <a:solidFill>
                  <a:schemeClr val="tx1"/>
                </a:solidFill>
                <a:latin typeface="+mj-lt"/>
              </a:rPr>
              <a:t>Skewed Distributions:</a:t>
            </a:r>
            <a:endParaRPr lang="en-IN" sz="1800" dirty="0">
              <a:solidFill>
                <a:schemeClr val="tx1"/>
              </a:solidFill>
              <a:latin typeface="+mj-lt"/>
            </a:endParaRPr>
          </a:p>
          <a:p>
            <a:pPr marL="742950" lvl="1" indent="-285750" algn="just">
              <a:buFont typeface="Wingdings" panose="05000000000000000000" pitchFamily="2" charset="2"/>
              <a:buChar char="Ø"/>
            </a:pPr>
            <a:r>
              <a:rPr lang="en-IN" sz="1800" dirty="0">
                <a:solidFill>
                  <a:schemeClr val="tx1"/>
                </a:solidFill>
                <a:latin typeface="+mj-lt"/>
              </a:rPr>
              <a:t>Skewed and peaked distributions hint at potential irregularities.</a:t>
            </a:r>
          </a:p>
          <a:p>
            <a:pPr marL="285750" indent="-285750" algn="just">
              <a:buFont typeface="Wingdings" panose="05000000000000000000" pitchFamily="2" charset="2"/>
              <a:buChar char="Ø"/>
            </a:pPr>
            <a:r>
              <a:rPr lang="en-IN" sz="1800" b="1" dirty="0">
                <a:solidFill>
                  <a:schemeClr val="tx1"/>
                </a:solidFill>
                <a:latin typeface="+mj-lt"/>
              </a:rPr>
              <a:t>Central Tendency Discrepancies:</a:t>
            </a:r>
            <a:endParaRPr lang="en-IN" sz="1800" dirty="0">
              <a:solidFill>
                <a:schemeClr val="tx1"/>
              </a:solidFill>
              <a:latin typeface="+mj-lt"/>
            </a:endParaRPr>
          </a:p>
          <a:p>
            <a:pPr marL="742950" lvl="1" indent="-285750" algn="just">
              <a:buFont typeface="Wingdings" panose="05000000000000000000" pitchFamily="2" charset="2"/>
              <a:buChar char="Ø"/>
            </a:pPr>
            <a:r>
              <a:rPr lang="en-IN" sz="1800" dirty="0">
                <a:solidFill>
                  <a:schemeClr val="tx1"/>
                </a:solidFill>
                <a:latin typeface="+mj-lt"/>
              </a:rPr>
              <a:t>Differences between mean and median suggest potential outliers' influence.</a:t>
            </a:r>
          </a:p>
          <a:p>
            <a:pPr marL="285750" indent="-285750" algn="just">
              <a:buFont typeface="Wingdings" panose="05000000000000000000" pitchFamily="2" charset="2"/>
              <a:buChar char="Ø"/>
            </a:pPr>
            <a:r>
              <a:rPr lang="en-IN" sz="1800" b="1" dirty="0">
                <a:solidFill>
                  <a:schemeClr val="tx1"/>
                </a:solidFill>
                <a:latin typeface="+mj-lt"/>
              </a:rPr>
              <a:t>Reliability Concerns:</a:t>
            </a:r>
            <a:endParaRPr lang="en-IN" sz="1800" dirty="0">
              <a:solidFill>
                <a:schemeClr val="tx1"/>
              </a:solidFill>
              <a:latin typeface="+mj-lt"/>
            </a:endParaRPr>
          </a:p>
          <a:p>
            <a:pPr marL="742950" lvl="1" indent="-285750" algn="just">
              <a:buFont typeface="Wingdings" panose="05000000000000000000" pitchFamily="2" charset="2"/>
              <a:buChar char="Ø"/>
            </a:pPr>
            <a:r>
              <a:rPr lang="en-IN" sz="1800" dirty="0">
                <a:solidFill>
                  <a:schemeClr val="tx1"/>
                </a:solidFill>
                <a:latin typeface="+mj-lt"/>
              </a:rPr>
              <a:t>Concerns about data reliability due to higher variability and skewed distributions.</a:t>
            </a:r>
          </a:p>
          <a:p>
            <a:pPr marL="285750" indent="-285750">
              <a:buFont typeface="Wingdings" panose="05000000000000000000" pitchFamily="2" charset="2"/>
              <a:buChar char="Ø"/>
            </a:pPr>
            <a:endParaRPr lang="en-IN" sz="1600" dirty="0">
              <a:solidFill>
                <a:srgbClr val="374151"/>
              </a:solidFill>
              <a:latin typeface="Söhne"/>
            </a:endParaRPr>
          </a:p>
        </p:txBody>
      </p:sp>
      <p:sp>
        <p:nvSpPr>
          <p:cNvPr id="5" name="TextBox 4"/>
          <p:cNvSpPr txBox="1"/>
          <p:nvPr/>
        </p:nvSpPr>
        <p:spPr>
          <a:xfrm>
            <a:off x="5933440" y="2010653"/>
            <a:ext cx="5292135" cy="3970318"/>
          </a:xfrm>
          <a:prstGeom prst="rect">
            <a:avLst/>
          </a:prstGeom>
          <a:noFill/>
        </p:spPr>
        <p:txBody>
          <a:bodyPr wrap="square" rtlCol="0">
            <a:spAutoFit/>
          </a:bodyPr>
          <a:lstStyle/>
          <a:p>
            <a:pPr algn="just"/>
            <a:r>
              <a:rPr lang="en-IN" sz="1800" i="1" dirty="0">
                <a:solidFill>
                  <a:schemeClr val="tx1"/>
                </a:solidFill>
                <a:latin typeface="+mj-lt"/>
              </a:rPr>
              <a:t>Cleaned Data</a:t>
            </a:r>
            <a:r>
              <a:rPr lang="en-IN" sz="1800" i="1" dirty="0" smtClean="0">
                <a:solidFill>
                  <a:schemeClr val="tx1"/>
                </a:solidFill>
                <a:latin typeface="+mj-lt"/>
              </a:rPr>
              <a:t>:</a:t>
            </a:r>
          </a:p>
          <a:p>
            <a:pPr algn="just"/>
            <a:endParaRPr lang="en-IN" sz="1800" dirty="0">
              <a:solidFill>
                <a:schemeClr val="tx1"/>
              </a:solidFill>
              <a:latin typeface="+mj-lt"/>
            </a:endParaRPr>
          </a:p>
          <a:p>
            <a:pPr marL="342900" indent="-342900" algn="just">
              <a:buFont typeface="Wingdings" panose="05000000000000000000" pitchFamily="2" charset="2"/>
              <a:buChar char="Ø"/>
            </a:pPr>
            <a:r>
              <a:rPr lang="en-IN" sz="1800" b="1" dirty="0">
                <a:solidFill>
                  <a:schemeClr val="tx1"/>
                </a:solidFill>
                <a:latin typeface="+mj-lt"/>
              </a:rPr>
              <a:t>Reduced Variability:</a:t>
            </a:r>
            <a:endParaRPr lang="en-IN" sz="1800" dirty="0">
              <a:solidFill>
                <a:schemeClr val="tx1"/>
              </a:solidFill>
              <a:latin typeface="+mj-lt"/>
            </a:endParaRPr>
          </a:p>
          <a:p>
            <a:pPr marL="800100" lvl="1" indent="-342900" algn="just">
              <a:buFont typeface="Wingdings" panose="05000000000000000000" pitchFamily="2" charset="2"/>
              <a:buChar char="Ø"/>
            </a:pPr>
            <a:r>
              <a:rPr lang="en-IN" sz="1800" dirty="0">
                <a:solidFill>
                  <a:schemeClr val="tx1"/>
                </a:solidFill>
                <a:latin typeface="+mj-lt"/>
              </a:rPr>
              <a:t>Lower variance, standard deviation, and range indicate a more consistent dataset.</a:t>
            </a:r>
          </a:p>
          <a:p>
            <a:pPr marL="342900" indent="-342900" algn="just">
              <a:buFont typeface="Wingdings" panose="05000000000000000000" pitchFamily="2" charset="2"/>
              <a:buChar char="Ø"/>
            </a:pPr>
            <a:r>
              <a:rPr lang="en-IN" sz="1800" b="1" dirty="0">
                <a:solidFill>
                  <a:schemeClr val="tx1"/>
                </a:solidFill>
                <a:latin typeface="+mj-lt"/>
              </a:rPr>
              <a:t>Normalized Distributions:</a:t>
            </a:r>
            <a:endParaRPr lang="en-IN" sz="1800" dirty="0">
              <a:solidFill>
                <a:schemeClr val="tx1"/>
              </a:solidFill>
              <a:latin typeface="+mj-lt"/>
            </a:endParaRPr>
          </a:p>
          <a:p>
            <a:pPr marL="800100" lvl="1" indent="-342900" algn="just">
              <a:buFont typeface="Wingdings" panose="05000000000000000000" pitchFamily="2" charset="2"/>
              <a:buChar char="Ø"/>
            </a:pPr>
            <a:r>
              <a:rPr lang="en-IN" sz="1800" dirty="0">
                <a:solidFill>
                  <a:schemeClr val="tx1"/>
                </a:solidFill>
                <a:latin typeface="+mj-lt"/>
              </a:rPr>
              <a:t>Lower skewness and kurtosis values suggest normalized distributions.</a:t>
            </a:r>
          </a:p>
          <a:p>
            <a:pPr marL="342900" indent="-342900" algn="just">
              <a:buFont typeface="Wingdings" panose="05000000000000000000" pitchFamily="2" charset="2"/>
              <a:buChar char="Ø"/>
            </a:pPr>
            <a:r>
              <a:rPr lang="en-IN" sz="1800" b="1" dirty="0">
                <a:solidFill>
                  <a:schemeClr val="tx1"/>
                </a:solidFill>
                <a:latin typeface="+mj-lt"/>
              </a:rPr>
              <a:t>Aligned Central Tendency:</a:t>
            </a:r>
            <a:endParaRPr lang="en-IN" sz="1800" dirty="0">
              <a:solidFill>
                <a:schemeClr val="tx1"/>
              </a:solidFill>
              <a:latin typeface="+mj-lt"/>
            </a:endParaRPr>
          </a:p>
          <a:p>
            <a:pPr marL="800100" lvl="1" indent="-342900" algn="just">
              <a:buFont typeface="Wingdings" panose="05000000000000000000" pitchFamily="2" charset="2"/>
              <a:buChar char="Ø"/>
            </a:pPr>
            <a:r>
              <a:rPr lang="en-IN" sz="1800" dirty="0">
                <a:solidFill>
                  <a:schemeClr val="tx1"/>
                </a:solidFill>
                <a:latin typeface="+mj-lt"/>
              </a:rPr>
              <a:t>Improved alignment between mean and median enhances data balance.</a:t>
            </a:r>
          </a:p>
          <a:p>
            <a:pPr marL="342900" indent="-342900" algn="just">
              <a:buFont typeface="Wingdings" panose="05000000000000000000" pitchFamily="2" charset="2"/>
              <a:buChar char="Ø"/>
            </a:pPr>
            <a:r>
              <a:rPr lang="en-IN" sz="1800" b="1" dirty="0">
                <a:solidFill>
                  <a:schemeClr val="tx1"/>
                </a:solidFill>
                <a:latin typeface="+mj-lt"/>
              </a:rPr>
              <a:t>Enhanced Reliability:</a:t>
            </a:r>
            <a:endParaRPr lang="en-IN" sz="1800" dirty="0">
              <a:solidFill>
                <a:schemeClr val="tx1"/>
              </a:solidFill>
              <a:latin typeface="+mj-lt"/>
            </a:endParaRPr>
          </a:p>
          <a:p>
            <a:pPr marL="800100" lvl="1" indent="-342900" algn="just">
              <a:buFont typeface="Wingdings" panose="05000000000000000000" pitchFamily="2" charset="2"/>
              <a:buChar char="Ø"/>
            </a:pPr>
            <a:r>
              <a:rPr lang="en-IN" sz="1800" dirty="0">
                <a:solidFill>
                  <a:schemeClr val="tx1"/>
                </a:solidFill>
                <a:latin typeface="+mj-lt"/>
              </a:rPr>
              <a:t>Reduced variability and normalized distributions enhance dataset reliability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9835797" y="5922229"/>
            <a:ext cx="2274005" cy="804742"/>
          </a:xfrm>
          <a:prstGeom prst="rect">
            <a:avLst/>
          </a:prstGeom>
        </p:spPr>
      </p:pic>
      <p:sp>
        <p:nvSpPr>
          <p:cNvPr id="4" name="TextBox 3"/>
          <p:cNvSpPr txBox="1"/>
          <p:nvPr/>
        </p:nvSpPr>
        <p:spPr>
          <a:xfrm>
            <a:off x="548640" y="1402080"/>
            <a:ext cx="9997440" cy="4247317"/>
          </a:xfrm>
          <a:prstGeom prst="rect">
            <a:avLst/>
          </a:prstGeom>
          <a:noFill/>
        </p:spPr>
        <p:txBody>
          <a:bodyPr wrap="square" rtlCol="0">
            <a:spAutoFit/>
          </a:bodyPr>
          <a:lstStyle/>
          <a:p>
            <a:pPr algn="just"/>
            <a:r>
              <a:rPr lang="en-IN" sz="3200" b="1" dirty="0"/>
              <a:t>Statistical Insights</a:t>
            </a:r>
            <a:r>
              <a:rPr lang="en-IN" sz="3200" b="1" dirty="0" smtClean="0"/>
              <a:t>:</a:t>
            </a:r>
          </a:p>
          <a:p>
            <a:pPr algn="just"/>
            <a:endParaRPr lang="en-IN" sz="3200" dirty="0"/>
          </a:p>
          <a:p>
            <a:pPr marL="285750" indent="-285750" algn="just">
              <a:buFont typeface="Arial" panose="020B0604020202020204" pitchFamily="34" charset="0"/>
              <a:buChar char="•"/>
            </a:pPr>
            <a:r>
              <a:rPr lang="en-IN" sz="2400" b="1" dirty="0"/>
              <a:t>Uncleaned Data:</a:t>
            </a:r>
          </a:p>
          <a:p>
            <a:pPr marL="285750" indent="-285750" algn="just">
              <a:buFont typeface="Wingdings" panose="05000000000000000000" pitchFamily="2" charset="2"/>
              <a:buChar char="Ø"/>
            </a:pPr>
            <a:r>
              <a:rPr lang="en-IN" sz="1800" dirty="0"/>
              <a:t>Higher mean, variance, standard deviation, range, skewness, and kurtosis values.</a:t>
            </a:r>
          </a:p>
          <a:p>
            <a:pPr marL="285750" indent="-285750" algn="just">
              <a:buFont typeface="Wingdings" panose="05000000000000000000" pitchFamily="2" charset="2"/>
              <a:buChar char="Ø"/>
            </a:pPr>
            <a:r>
              <a:rPr lang="en-IN" sz="1800" dirty="0"/>
              <a:t>Increased inconsistencies, variability, and potential outliers</a:t>
            </a:r>
            <a:r>
              <a:rPr lang="en-IN" sz="1800" dirty="0" smtClean="0"/>
              <a:t>.</a:t>
            </a:r>
          </a:p>
          <a:p>
            <a:pPr algn="just"/>
            <a:endParaRPr lang="en-US" sz="1800" dirty="0"/>
          </a:p>
          <a:p>
            <a:pPr algn="just"/>
            <a:endParaRPr lang="en-US" sz="1800" dirty="0" smtClean="0"/>
          </a:p>
          <a:p>
            <a:pPr algn="just"/>
            <a:endParaRPr lang="en-IN" sz="1800" dirty="0"/>
          </a:p>
          <a:p>
            <a:pPr marL="342900" indent="-342900" algn="just">
              <a:buFont typeface="Arial" panose="020B0604020202020204" pitchFamily="34" charset="0"/>
              <a:buChar char="•"/>
            </a:pPr>
            <a:r>
              <a:rPr lang="en-IN" sz="2400" b="1" dirty="0"/>
              <a:t>Cleaned Data:</a:t>
            </a:r>
          </a:p>
          <a:p>
            <a:pPr marL="285750" indent="-285750" algn="just">
              <a:buFont typeface="Wingdings" panose="05000000000000000000" pitchFamily="2" charset="2"/>
              <a:buChar char="Ø"/>
            </a:pPr>
            <a:r>
              <a:rPr lang="en-IN" sz="1800" dirty="0"/>
              <a:t>Lower mean, variance, standard deviation, range, skewness, and kurtosis values.</a:t>
            </a:r>
          </a:p>
          <a:p>
            <a:pPr marL="285750" indent="-285750" algn="just">
              <a:buFont typeface="Wingdings" panose="05000000000000000000" pitchFamily="2" charset="2"/>
              <a:buChar char="Ø"/>
            </a:pPr>
            <a:r>
              <a:rPr lang="en-IN" sz="1800" dirty="0"/>
              <a:t>More consistent and normalized distributions.</a:t>
            </a:r>
          </a:p>
          <a:p>
            <a:pPr marL="285750" indent="-285750" algn="just">
              <a:buFont typeface="Wingdings" panose="05000000000000000000" pitchFamily="2" charset="2"/>
              <a:buChar char="Ø"/>
            </a:pPr>
            <a:r>
              <a:rPr lang="en-IN" sz="1800" dirty="0"/>
              <a:t>Reduced variability and potential biases for enhanced reliability.</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577854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Preprocessing</a:t>
            </a:r>
            <a:endParaRPr dirty="0"/>
          </a:p>
        </p:txBody>
      </p:sp>
      <p:pic>
        <p:nvPicPr>
          <p:cNvPr id="5"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3251200"/>
            <a:ext cx="11755120" cy="1815882"/>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p:txBody>
      </p:sp>
      <p:sp>
        <p:nvSpPr>
          <p:cNvPr id="12" name="TextBox 11"/>
          <p:cNvSpPr txBox="1"/>
          <p:nvPr/>
        </p:nvSpPr>
        <p:spPr>
          <a:xfrm>
            <a:off x="381000" y="3403600"/>
            <a:ext cx="11755120" cy="1815882"/>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p:txBody>
      </p:sp>
      <p:sp>
        <p:nvSpPr>
          <p:cNvPr id="13" name="TextBox 12"/>
          <p:cNvSpPr txBox="1"/>
          <p:nvPr/>
        </p:nvSpPr>
        <p:spPr>
          <a:xfrm>
            <a:off x="228600" y="865677"/>
            <a:ext cx="6436360" cy="5878532"/>
          </a:xfrm>
          <a:prstGeom prst="rect">
            <a:avLst/>
          </a:prstGeom>
          <a:noFill/>
        </p:spPr>
        <p:txBody>
          <a:bodyPr wrap="square" rtlCol="0">
            <a:spAutoFit/>
          </a:bodyPr>
          <a:lstStyle/>
          <a:p>
            <a:r>
              <a:rPr lang="en-US" sz="2800" b="1" dirty="0" smtClean="0"/>
              <a:t>Data preprocessing steps include: </a:t>
            </a:r>
          </a:p>
          <a:p>
            <a:endParaRPr lang="en-US" sz="2800" b="1" dirty="0" smtClean="0"/>
          </a:p>
          <a:p>
            <a:pPr marL="285750" indent="-285750">
              <a:buFont typeface="Wingdings" panose="05000000000000000000" pitchFamily="2" charset="2"/>
              <a:buChar char="q"/>
            </a:pPr>
            <a:r>
              <a:rPr lang="en-US" sz="2400" dirty="0" smtClean="0"/>
              <a:t>Imputing </a:t>
            </a:r>
            <a:r>
              <a:rPr lang="en-US" sz="2400" dirty="0"/>
              <a:t>Missing Values</a:t>
            </a:r>
          </a:p>
          <a:p>
            <a:pPr marL="285750" indent="-285750">
              <a:buFont typeface="Wingdings" panose="05000000000000000000" pitchFamily="2" charset="2"/>
              <a:buChar char="q"/>
            </a:pPr>
            <a:r>
              <a:rPr lang="en-US" sz="2400" dirty="0" smtClean="0"/>
              <a:t>Removal </a:t>
            </a:r>
            <a:r>
              <a:rPr lang="en-US" sz="2400" dirty="0"/>
              <a:t>of Outliers</a:t>
            </a:r>
          </a:p>
          <a:p>
            <a:pPr marL="285750" indent="-285750">
              <a:buFont typeface="Wingdings" panose="05000000000000000000" pitchFamily="2" charset="2"/>
              <a:buChar char="q"/>
            </a:pPr>
            <a:r>
              <a:rPr lang="en-US" sz="2400" dirty="0" smtClean="0"/>
              <a:t>Data </a:t>
            </a:r>
            <a:r>
              <a:rPr lang="en-US" sz="2400" dirty="0"/>
              <a:t>Normalization</a:t>
            </a:r>
          </a:p>
          <a:p>
            <a:pPr marL="285750" indent="-285750">
              <a:buFont typeface="Wingdings" panose="05000000000000000000" pitchFamily="2" charset="2"/>
              <a:buChar char="q"/>
            </a:pPr>
            <a:r>
              <a:rPr lang="en-US" sz="2400" dirty="0" smtClean="0"/>
              <a:t>Handling </a:t>
            </a:r>
            <a:r>
              <a:rPr lang="en-US" sz="2400" dirty="0"/>
              <a:t>Categorical Data</a:t>
            </a:r>
          </a:p>
          <a:p>
            <a:pPr marL="285750" indent="-285750">
              <a:buFont typeface="Wingdings" panose="05000000000000000000" pitchFamily="2" charset="2"/>
              <a:buChar char="q"/>
            </a:pPr>
            <a:r>
              <a:rPr lang="en-US" sz="2400" dirty="0" smtClean="0"/>
              <a:t>Feature </a:t>
            </a:r>
            <a:r>
              <a:rPr lang="en-US" sz="2400" dirty="0"/>
              <a:t>Scaling</a:t>
            </a:r>
          </a:p>
          <a:p>
            <a:pPr marL="285750" indent="-285750">
              <a:buFont typeface="Wingdings" panose="05000000000000000000" pitchFamily="2" charset="2"/>
              <a:buChar char="q"/>
            </a:pPr>
            <a:r>
              <a:rPr lang="en-US" sz="2400" dirty="0" smtClean="0"/>
              <a:t>Dealing </a:t>
            </a:r>
            <a:r>
              <a:rPr lang="en-US" sz="2400" dirty="0"/>
              <a:t>with Duplicates</a:t>
            </a:r>
          </a:p>
          <a:p>
            <a:pPr marL="285750" indent="-285750">
              <a:buFont typeface="Wingdings" panose="05000000000000000000" pitchFamily="2" charset="2"/>
              <a:buChar char="q"/>
            </a:pPr>
            <a:r>
              <a:rPr lang="en-US" sz="2400" dirty="0" smtClean="0"/>
              <a:t>Data </a:t>
            </a:r>
            <a:r>
              <a:rPr lang="en-US" sz="2400" dirty="0"/>
              <a:t>Transformation</a:t>
            </a:r>
          </a:p>
          <a:p>
            <a:pPr marL="285750" indent="-285750">
              <a:buFont typeface="Wingdings" panose="05000000000000000000" pitchFamily="2" charset="2"/>
              <a:buChar char="q"/>
            </a:pPr>
            <a:r>
              <a:rPr lang="en-US" sz="2400" dirty="0" smtClean="0"/>
              <a:t>Handling </a:t>
            </a:r>
            <a:r>
              <a:rPr lang="en-US" sz="2400" dirty="0"/>
              <a:t>Date-Time Data</a:t>
            </a:r>
          </a:p>
          <a:p>
            <a:pPr marL="285750" indent="-285750">
              <a:buFont typeface="Wingdings" panose="05000000000000000000" pitchFamily="2" charset="2"/>
              <a:buChar char="q"/>
            </a:pPr>
            <a:r>
              <a:rPr lang="en-US" sz="2400" dirty="0" smtClean="0"/>
              <a:t>Addressing </a:t>
            </a:r>
            <a:r>
              <a:rPr lang="en-US" sz="2400" dirty="0"/>
              <a:t>Skewness</a:t>
            </a:r>
          </a:p>
          <a:p>
            <a:pPr marL="285750" indent="-285750">
              <a:buFont typeface="Wingdings" panose="05000000000000000000" pitchFamily="2" charset="2"/>
              <a:buChar char="q"/>
            </a:pPr>
            <a:r>
              <a:rPr lang="en-US" sz="2400" dirty="0" smtClean="0"/>
              <a:t>Handling </a:t>
            </a:r>
            <a:r>
              <a:rPr lang="en-US" sz="2400" dirty="0"/>
              <a:t>Imbalanced Data</a:t>
            </a:r>
          </a:p>
          <a:p>
            <a:pPr marL="285750" indent="-285750">
              <a:buFont typeface="Wingdings" panose="05000000000000000000" pitchFamily="2" charset="2"/>
              <a:buChar char="q"/>
            </a:pPr>
            <a:endParaRPr lang="en-US" sz="2400" dirty="0"/>
          </a:p>
          <a:p>
            <a:endParaRPr lang="en-US" dirty="0"/>
          </a:p>
          <a:p>
            <a:endParaRPr lang="en-US" dirty="0"/>
          </a:p>
          <a:p>
            <a:endParaRPr lang="en-US" dirty="0"/>
          </a:p>
          <a:p>
            <a:endParaRPr lang="en-US" dirty="0"/>
          </a:p>
        </p:txBody>
      </p:sp>
      <p:pic>
        <p:nvPicPr>
          <p:cNvPr id="1036" name="Picture 12" descr="Data Preprocessing: The Art of Data Cleaning and Preparation | by Ambarish  Singh | Medium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915" y="1296035"/>
            <a:ext cx="451485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1438</TotalTime>
  <Words>1176</Words>
  <Application>Microsoft Office PowerPoint</Application>
  <PresentationFormat>Widescreen</PresentationFormat>
  <Paragraphs>235</Paragraphs>
  <Slides>21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Söhne</vt:lpstr>
      <vt:lpstr>Roboto</vt:lpstr>
      <vt:lpstr>Times New Roman</vt:lpstr>
      <vt:lpstr>Arial</vt:lpstr>
      <vt:lpstr>Calibri Light</vt:lpstr>
      <vt:lpstr>Calibri</vt:lpstr>
      <vt:lpstr>Wingdings</vt:lpstr>
      <vt:lpstr>Georgia</vt:lpstr>
      <vt:lpstr>Office Theme</vt:lpstr>
      <vt:lpstr>PowerPoint Presentation</vt:lpstr>
      <vt:lpstr>PowerPoint Presentation</vt:lpstr>
      <vt:lpstr>Contents</vt:lpstr>
      <vt:lpstr>Business Problem</vt:lpstr>
      <vt:lpstr>Project Overview and Scope</vt:lpstr>
      <vt:lpstr>Data Dictionary </vt:lpstr>
      <vt:lpstr>Exploratory Data Analysis [EDA]</vt:lpstr>
      <vt:lpstr>PowerPoint Presentation</vt:lpstr>
      <vt:lpstr>Data Preprocessing</vt:lpstr>
      <vt:lpstr>Data Visualization </vt:lpstr>
      <vt:lpstr>Data Visualization- Return analysis</vt:lpstr>
      <vt:lpstr>Project architecture</vt:lpstr>
      <vt:lpstr>MODEL BUILDING </vt:lpstr>
      <vt:lpstr>MODEL DEPLOYMENT - STRATEGY</vt:lpstr>
      <vt:lpstr>SCREEN SHOT OF THE OUTPUT</vt:lpstr>
      <vt:lpstr>SCREENSHOT OF OUTPUT</vt:lpstr>
      <vt:lpstr>PowerPoint Presentation</vt:lpstr>
      <vt:lpstr>Conclusion</vt:lpstr>
      <vt:lpstr>Challenges</vt:lpstr>
      <vt:lpstr>Queries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Lenovo</cp:lastModifiedBy>
  <cp:revision>19</cp:revision>
  <dcterms:created xsi:type="dcterms:W3CDTF">2022-02-16T01:47:29Z</dcterms:created>
  <dcterms:modified xsi:type="dcterms:W3CDTF">2024-01-20T22:56:23Z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